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harts/chart13.xml" ContentType="application/vnd.openxmlformats-officedocument.drawingml.chart+xml"/>
  <Override PartName="/ppt/charts/chart15.xml" ContentType="application/vnd.openxmlformats-officedocument.drawingml.char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10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charts/chart14.xml" ContentType="application/vnd.openxmlformats-officedocument.drawingml.char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283" r:id="rId2"/>
    <p:sldId id="284" r:id="rId3"/>
    <p:sldId id="305" r:id="rId4"/>
    <p:sldId id="307" r:id="rId5"/>
    <p:sldId id="259" r:id="rId6"/>
    <p:sldId id="308" r:id="rId7"/>
    <p:sldId id="306" r:id="rId8"/>
    <p:sldId id="309" r:id="rId9"/>
    <p:sldId id="294" r:id="rId10"/>
    <p:sldId id="274" r:id="rId11"/>
    <p:sldId id="273" r:id="rId12"/>
    <p:sldId id="278" r:id="rId13"/>
    <p:sldId id="276" r:id="rId14"/>
    <p:sldId id="286" r:id="rId15"/>
    <p:sldId id="287" r:id="rId16"/>
    <p:sldId id="292" r:id="rId17"/>
    <p:sldId id="279" r:id="rId18"/>
    <p:sldId id="282" r:id="rId19"/>
    <p:sldId id="281" r:id="rId20"/>
    <p:sldId id="280" r:id="rId21"/>
    <p:sldId id="288" r:id="rId22"/>
    <p:sldId id="289" r:id="rId23"/>
    <p:sldId id="299" r:id="rId24"/>
    <p:sldId id="296" r:id="rId25"/>
    <p:sldId id="300" r:id="rId26"/>
    <p:sldId id="301" r:id="rId27"/>
    <p:sldId id="302" r:id="rId28"/>
    <p:sldId id="310" r:id="rId29"/>
    <p:sldId id="303" r:id="rId30"/>
    <p:sldId id="312" r:id="rId31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29" autoAdjust="0"/>
    <p:restoredTop sz="94660"/>
  </p:normalViewPr>
  <p:slideViewPr>
    <p:cSldViewPr>
      <p:cViewPr>
        <p:scale>
          <a:sx n="73" d="100"/>
          <a:sy n="73" d="100"/>
        </p:scale>
        <p:origin x="-1068" y="-7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0" d="100"/>
          <a:sy n="60" d="100"/>
        </p:scale>
        <p:origin x="-1890" y="-7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atos%20de%20Usuario\UJA\Mis%20documentos\AAPONENCIA%20FISICA\SELECTIVIDAD\SELECTIVIDAD%202012\Junio%202012\JUNIO%202012_TOTAL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atos%20de%20Usuario\UJA\Mis%20documentos\AAPONENCIA%20FISICA\SELECTIVIDAD\SELECTIVIDAD%202012\SEPTIEMBRE%202012\general%20SEP%202012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atos%20de%20Usuario\UJA\Mis%20documentos\AAPONENCIA%20FISICA\SELECTIVIDAD\SELECTIVIDAD%202012\SEPTIEMBRE%202012\general%20SEP%202012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atos%20de%20Usuario\UJA\Mis%20documentos\AAPONENCIA%20FISICA\SELECTIVIDAD\SELECTIVIDAD%202012\SEPTIEMBRE%202012\general%20SEP%202012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atos%20de%20Usuario\UJA\Mis%20documentos\AAPONENCIA%20FISICA\SELECTIVIDAD\SELECTIVIDAD%202012\SEPTIEMBRE%202012\general%20SEP%202012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F:\AAPONENCIA%20FISICA\SELECTIVIDAD\SELECTIVIDAD%202012\SEPTIEMBRE%202012\general%20SEP%202012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F:\AAPONENCIA%20FISICA\SELECTIVIDAD\SELECTIVIDAD%202012\SEPTIEMBRE%202012\general%20SEP%202012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atos%20de%20Usuario\UJA\Mis%20documentos\AAPONENCIA%20FISICA\SELECTIVIDAD\SELECTIVIDAD%202012\Junio%202012\JUNIO%202012_TOTAL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atos%20de%20Usuario\UJA\Mis%20documentos\AAPONENCIA%20FISICA\SELECTIVIDAD\SELECTIVIDAD%202012\Junio%202012\JUNIO%202012_TOTAL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atos%20de%20Usuario\UJA\Mis%20documentos\AAPONENCIA%20FISICA\SELECTIVIDAD\SELECTIVIDAD%202012\Junio%202012\JUNIO%202012_TOTAL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atos%20de%20Usuario\UJA\Mis%20documentos\AAPONENCIA%20FISICA\SELECTIVIDAD\SELECTIVIDAD%202012\Junio%202012\JUNIO%202012_TOTAL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atos%20de%20Usuario\UJA\Mis%20documentos\AAPONENCIA%20FISICA\SELECTIVIDAD\SELECTIVIDAD%202012\Junio%202012\JUNIO%202012_TOTAL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atos%20de%20Usuario\UJA\Mis%20documentos\AAPONENCIA%20FISICA\SELECTIVIDAD\SELECTIVIDAD%202012\Junio%202012\JUNIO%202012_TOTAL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atos%20de%20Usuario\UJA\Mis%20documentos\AAPONENCIA%20FISICA\SELECTIVIDAD\SELECTIVIDAD%202012\SEPTIEMBRE%202012\general%20SEP%202012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atos%20de%20Usuario\UJA\Mis%20documentos\AAPONENCIA%20FISICA\SELECTIVIDAD\SELECTIVIDAD%202012\Junio%202012\JUNIO%202012_TOTAL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s-ES"/>
  <c:chart>
    <c:title>
      <c:tx>
        <c:rich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s-ES" sz="1800" b="1" i="0" baseline="0"/>
              <a:t>OPCIÓN ELEGIDA-JUNIO 2012</a:t>
            </a:r>
            <a:endParaRPr lang="es-ES"/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rich>
      </c:tx>
      <c:layout/>
    </c:title>
    <c:view3D>
      <c:rotX val="30"/>
      <c:perspective val="30"/>
    </c:view3D>
    <c:plotArea>
      <c:layout/>
      <c:pie3DChart>
        <c:varyColors val="1"/>
        <c:ser>
          <c:idx val="0"/>
          <c:order val="0"/>
          <c:explosion val="25"/>
          <c:dLbls>
            <c:dLbl>
              <c:idx val="0"/>
              <c:layout>
                <c:manualLayout>
                  <c:x val="-3.4887576552931017E-2"/>
                  <c:y val="-8.1169437153689308E-2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dirty="0">
                        <a:latin typeface="Arial" pitchFamily="34" charset="0"/>
                        <a:cs typeface="Arial" pitchFamily="34" charset="0"/>
                      </a:rPr>
                      <a:t>OPCIÓN</a:t>
                    </a:r>
                    <a:r>
                      <a:rPr lang="en-US" sz="1400" b="1" baseline="0" dirty="0">
                        <a:latin typeface="Arial" pitchFamily="34" charset="0"/>
                        <a:cs typeface="Arial" pitchFamily="34" charset="0"/>
                      </a:rPr>
                      <a:t> A: 193; 40%</a:t>
                    </a:r>
                    <a:endParaRPr lang="en-US" sz="1400" b="1" dirty="0">
                      <a:latin typeface="Arial" pitchFamily="34" charset="0"/>
                      <a:cs typeface="Arial" pitchFamily="34" charset="0"/>
                    </a:endParaRPr>
                  </a:p>
                </c:rich>
              </c:tx>
              <c:showCatName val="1"/>
              <c:showPercent val="1"/>
            </c:dLbl>
            <c:dLbl>
              <c:idx val="1"/>
              <c:layout>
                <c:manualLayout>
                  <c:x val="-1.3106299212598444E-2"/>
                  <c:y val="-0.19424868766404224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dirty="0">
                        <a:latin typeface="Arial" pitchFamily="34" charset="0"/>
                        <a:cs typeface="Arial" pitchFamily="34" charset="0"/>
                      </a:rPr>
                      <a:t>OPCIÓN B;</a:t>
                    </a:r>
                    <a:r>
                      <a:rPr lang="en-US" sz="1400" b="1" baseline="0" dirty="0">
                        <a:latin typeface="Arial" pitchFamily="34" charset="0"/>
                        <a:cs typeface="Arial" pitchFamily="34" charset="0"/>
                      </a:rPr>
                      <a:t> </a:t>
                    </a:r>
                  </a:p>
                  <a:p>
                    <a:r>
                      <a:rPr lang="en-US" sz="1400" b="1" baseline="0" dirty="0">
                        <a:latin typeface="Arial" pitchFamily="34" charset="0"/>
                        <a:cs typeface="Arial" pitchFamily="34" charset="0"/>
                      </a:rPr>
                      <a:t>291;</a:t>
                    </a:r>
                    <a:r>
                      <a:rPr lang="en-US" sz="1400" b="1" dirty="0">
                        <a:latin typeface="Arial" pitchFamily="34" charset="0"/>
                        <a:cs typeface="Arial" pitchFamily="34" charset="0"/>
                      </a:rPr>
                      <a:t>60%</a:t>
                    </a:r>
                  </a:p>
                </c:rich>
              </c:tx>
              <c:showCatName val="1"/>
              <c:showPercent val="1"/>
            </c:dLbl>
            <c:showCatName val="1"/>
            <c:showPercent val="1"/>
          </c:dLbls>
          <c:cat>
            <c:strRef>
              <c:f>'JUNIO 2012'!$S$5:$S$6</c:f>
              <c:strCache>
                <c:ptCount val="2"/>
                <c:pt idx="0">
                  <c:v>opción A</c:v>
                </c:pt>
                <c:pt idx="1">
                  <c:v>Opción B</c:v>
                </c:pt>
              </c:strCache>
            </c:strRef>
          </c:cat>
          <c:val>
            <c:numRef>
              <c:f>'JUNIO 2012'!$T$5:$T$6</c:f>
              <c:numCache>
                <c:formatCode>General</c:formatCode>
                <c:ptCount val="2"/>
                <c:pt idx="0">
                  <c:v>193</c:v>
                </c:pt>
                <c:pt idx="1">
                  <c:v>291</c:v>
                </c:pt>
              </c:numCache>
            </c:numRef>
          </c:val>
        </c:ser>
        <c:dLbls>
          <c:showCatName val="1"/>
          <c:showPercent val="1"/>
        </c:dLbls>
      </c:pie3DChart>
    </c:plotArea>
    <c:plotVisOnly val="1"/>
    <c:dispBlanksAs val="zero"/>
  </c:chart>
  <c:spPr>
    <a:solidFill>
      <a:sysClr val="window" lastClr="FFFFFF">
        <a:lumMod val="75000"/>
      </a:sysClr>
    </a:solidFill>
    <a:ln>
      <a:solidFill>
        <a:srgbClr val="000000"/>
      </a:solidFill>
    </a:ln>
  </c:sp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s-ES"/>
  <c:style val="11"/>
  <c:chart>
    <c:title>
      <c:tx>
        <c:rich>
          <a:bodyPr/>
          <a:lstStyle/>
          <a:p>
            <a:pPr>
              <a:defRPr/>
            </a:pPr>
            <a:r>
              <a:rPr lang="es-ES" sz="1400" dirty="0"/>
              <a:t>OPCIÓN (A)-</a:t>
            </a:r>
            <a:r>
              <a:rPr lang="es-ES" sz="1400" dirty="0" err="1"/>
              <a:t>SEP</a:t>
            </a:r>
            <a:r>
              <a:rPr lang="es-ES" sz="1400" dirty="0"/>
              <a:t> 2012- MEDIA POR PREGUNTA (MAX.2,5)</a:t>
            </a:r>
          </a:p>
        </c:rich>
      </c:tx>
      <c:layout>
        <c:manualLayout>
          <c:xMode val="edge"/>
          <c:yMode val="edge"/>
          <c:x val="0.14285733484809951"/>
          <c:y val="2.643824292957191E-3"/>
        </c:manualLayout>
      </c:layout>
    </c:title>
    <c:plotArea>
      <c:layout>
        <c:manualLayout>
          <c:layoutTarget val="inner"/>
          <c:xMode val="edge"/>
          <c:yMode val="edge"/>
          <c:x val="0.10064943043056768"/>
          <c:y val="0.1766109785202864"/>
          <c:w val="0.87662407149204236"/>
          <c:h val="0.69689737470167068"/>
        </c:manualLayout>
      </c:layout>
      <c:barChart>
        <c:barDir val="col"/>
        <c:grouping val="clustered"/>
        <c:ser>
          <c:idx val="0"/>
          <c:order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2000" b="1" dirty="0" smtClean="0">
                        <a:latin typeface="Arial" pitchFamily="34" charset="0"/>
                        <a:cs typeface="Arial" pitchFamily="34" charset="0"/>
                      </a:rPr>
                      <a:t>0,94</a:t>
                    </a:r>
                    <a:endParaRPr lang="en-US" sz="1200" b="1" dirty="0">
                      <a:latin typeface="Arial" pitchFamily="34" charset="0"/>
                      <a:cs typeface="Arial" pitchFamily="34" charset="0"/>
                    </a:endParaRPr>
                  </a:p>
                </c:rich>
              </c:tx>
              <c:showVal val="1"/>
            </c:dLbl>
            <c:dLbl>
              <c:idx val="1"/>
              <c:layout>
                <c:manualLayout>
                  <c:x val="2.8138528138528133E-2"/>
                  <c:y val="-2.9169644467062684E-17"/>
                </c:manualLayout>
              </c:layout>
              <c:tx>
                <c:rich>
                  <a:bodyPr/>
                  <a:lstStyle/>
                  <a:p>
                    <a:r>
                      <a:rPr lang="en-US" sz="2000" b="1" dirty="0" smtClean="0">
                        <a:latin typeface="Arial" pitchFamily="34" charset="0"/>
                        <a:cs typeface="Arial" pitchFamily="34" charset="0"/>
                      </a:rPr>
                      <a:t>1,16</a:t>
                    </a:r>
                    <a:endParaRPr lang="en-US" sz="1200" b="1" dirty="0">
                      <a:latin typeface="Arial" pitchFamily="34" charset="0"/>
                      <a:cs typeface="Arial" pitchFamily="34" charset="0"/>
                    </a:endParaRPr>
                  </a:p>
                </c:rich>
              </c:tx>
              <c:showVal val="1"/>
            </c:dLbl>
            <c:dLbl>
              <c:idx val="2"/>
              <c:layout>
                <c:manualLayout>
                  <c:x val="-2.1645021645022452E-3"/>
                  <c:y val="-9.5465393794749026E-3"/>
                </c:manualLayout>
              </c:layout>
              <c:tx>
                <c:rich>
                  <a:bodyPr/>
                  <a:lstStyle/>
                  <a:p>
                    <a:r>
                      <a:rPr lang="en-US" sz="2000" b="1" dirty="0" smtClean="0">
                        <a:latin typeface="Arial" pitchFamily="34" charset="0"/>
                        <a:cs typeface="Arial" pitchFamily="34" charset="0"/>
                      </a:rPr>
                      <a:t>0,82</a:t>
                    </a:r>
                    <a:endParaRPr lang="en-US" sz="1200" b="1" dirty="0">
                      <a:latin typeface="Arial" pitchFamily="34" charset="0"/>
                      <a:cs typeface="Arial" pitchFamily="34" charset="0"/>
                    </a:endParaRPr>
                  </a:p>
                </c:rich>
              </c:tx>
              <c:showVal val="1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z="2000" b="1" dirty="0" smtClean="0">
                        <a:latin typeface="Arial" pitchFamily="34" charset="0"/>
                        <a:cs typeface="Arial" pitchFamily="34" charset="0"/>
                      </a:rPr>
                      <a:t>0,70</a:t>
                    </a:r>
                    <a:endParaRPr lang="en-US" sz="1200" b="1" dirty="0">
                      <a:latin typeface="Arial" pitchFamily="34" charset="0"/>
                      <a:cs typeface="Arial" pitchFamily="34" charset="0"/>
                    </a:endParaRPr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2000" b="1"/>
                </a:pPr>
                <a:endParaRPr lang="es-ES"/>
              </a:p>
            </c:txPr>
            <c:showVal val="1"/>
          </c:dLbls>
          <c:cat>
            <c:strRef>
              <c:f>'OPCION A'!$J$9:$J$12</c:f>
              <c:strCache>
                <c:ptCount val="4"/>
                <c:pt idx="0">
                  <c:v>MEDIA C1</c:v>
                </c:pt>
                <c:pt idx="1">
                  <c:v>MEDIA C2</c:v>
                </c:pt>
                <c:pt idx="2">
                  <c:v>MEDIA C3</c:v>
                </c:pt>
                <c:pt idx="3">
                  <c:v>MEDIA C4</c:v>
                </c:pt>
              </c:strCache>
            </c:strRef>
          </c:cat>
          <c:val>
            <c:numRef>
              <c:f>'OPCION A'!$K$9:$K$12</c:f>
              <c:numCache>
                <c:formatCode>0.00</c:formatCode>
                <c:ptCount val="4"/>
                <c:pt idx="0">
                  <c:v>0.9375</c:v>
                </c:pt>
                <c:pt idx="1">
                  <c:v>1.1562500000000011</c:v>
                </c:pt>
                <c:pt idx="2">
                  <c:v>0.81875000000000053</c:v>
                </c:pt>
                <c:pt idx="3">
                  <c:v>0.70000000000000051</c:v>
                </c:pt>
              </c:numCache>
            </c:numRef>
          </c:val>
        </c:ser>
        <c:axId val="64507904"/>
        <c:axId val="64509440"/>
      </c:barChart>
      <c:catAx>
        <c:axId val="64507904"/>
        <c:scaling>
          <c:orientation val="minMax"/>
        </c:scaling>
        <c:axPos val="b"/>
        <c:numFmt formatCode="General" sourceLinked="1"/>
        <c:tickLblPos val="nextTo"/>
        <c:txPr>
          <a:bodyPr rot="0" vert="horz"/>
          <a:lstStyle/>
          <a:p>
            <a:pPr>
              <a:defRPr sz="1200" b="1">
                <a:latin typeface="Arial" pitchFamily="34" charset="0"/>
                <a:cs typeface="Arial" pitchFamily="34" charset="0"/>
              </a:defRPr>
            </a:pPr>
            <a:endParaRPr lang="es-ES"/>
          </a:p>
        </c:txPr>
        <c:crossAx val="64509440"/>
        <c:crosses val="autoZero"/>
        <c:auto val="1"/>
        <c:lblAlgn val="ctr"/>
        <c:lblOffset val="100"/>
        <c:tickLblSkip val="1"/>
        <c:tickMarkSkip val="1"/>
      </c:catAx>
      <c:valAx>
        <c:axId val="64509440"/>
        <c:scaling>
          <c:orientation val="minMax"/>
        </c:scaling>
        <c:axPos val="l"/>
        <c:majorGridlines/>
        <c:numFmt formatCode="0.00" sourceLinked="1"/>
        <c:tickLblPos val="nextTo"/>
        <c:txPr>
          <a:bodyPr rot="0" vert="horz"/>
          <a:lstStyle/>
          <a:p>
            <a:pPr>
              <a:defRPr sz="1200" b="1">
                <a:latin typeface="Arial" pitchFamily="34" charset="0"/>
                <a:cs typeface="Arial" pitchFamily="34" charset="0"/>
              </a:defRPr>
            </a:pPr>
            <a:endParaRPr lang="es-ES"/>
          </a:p>
        </c:txPr>
        <c:crossAx val="64507904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es-ES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"/>
  <c:chart>
    <c:title>
      <c:tx>
        <c:rich>
          <a:bodyPr/>
          <a:lstStyle/>
          <a:p>
            <a:pPr>
              <a:defRPr/>
            </a:pPr>
            <a:r>
              <a:rPr lang="es-ES" sz="1400" b="1" dirty="0" smtClean="0">
                <a:latin typeface="Arial" pitchFamily="34" charset="0"/>
                <a:cs typeface="Arial" pitchFamily="34" charset="0"/>
              </a:rPr>
              <a:t>SEP.2012-NÚMERO </a:t>
            </a:r>
            <a:r>
              <a:rPr lang="es-ES" sz="1400" b="1" dirty="0">
                <a:latin typeface="Arial" pitchFamily="34" charset="0"/>
                <a:cs typeface="Arial" pitchFamily="34" charset="0"/>
              </a:rPr>
              <a:t>DE ALUMNOS Y PORCENTAJE </a:t>
            </a:r>
            <a:r>
              <a:rPr lang="es-ES" sz="1400" b="1" dirty="0" smtClean="0">
                <a:latin typeface="Arial" pitchFamily="34" charset="0"/>
                <a:cs typeface="Arial" pitchFamily="34" charset="0"/>
              </a:rPr>
              <a:t>(&gt;= </a:t>
            </a:r>
            <a:r>
              <a:rPr lang="es-ES" sz="1400" b="1" dirty="0">
                <a:latin typeface="Arial" pitchFamily="34" charset="0"/>
                <a:cs typeface="Arial" pitchFamily="34" charset="0"/>
              </a:rPr>
              <a:t>5 y &lt;5</a:t>
            </a:r>
            <a:r>
              <a:rPr lang="es-ES" sz="1400" b="1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defRPr/>
            </a:pPr>
            <a:r>
              <a:rPr lang="es-ES" sz="1400" b="1" dirty="0" smtClean="0">
                <a:latin typeface="Arial" pitchFamily="34" charset="0"/>
                <a:cs typeface="Arial" pitchFamily="34" charset="0"/>
              </a:rPr>
              <a:t>Nota </a:t>
            </a:r>
            <a:r>
              <a:rPr lang="es-ES" sz="1400" b="1" dirty="0">
                <a:latin typeface="Arial" pitchFamily="34" charset="0"/>
                <a:cs typeface="Arial" pitchFamily="34" charset="0"/>
              </a:rPr>
              <a:t>media opción </a:t>
            </a:r>
            <a:r>
              <a:rPr lang="es-ES" sz="1400" b="1" dirty="0" smtClean="0">
                <a:latin typeface="Arial" pitchFamily="34" charset="0"/>
                <a:cs typeface="Arial" pitchFamily="34" charset="0"/>
              </a:rPr>
              <a:t>(A) </a:t>
            </a:r>
            <a:r>
              <a:rPr lang="es-ES" sz="1400" dirty="0"/>
              <a:t>= 3,73</a:t>
            </a:r>
          </a:p>
        </c:rich>
      </c:tx>
      <c:layout>
        <c:manualLayout>
          <c:xMode val="edge"/>
          <c:yMode val="edge"/>
          <c:x val="0.17001359547620898"/>
          <c:y val="2.6981029885568282E-2"/>
        </c:manualLayout>
      </c:layout>
    </c:title>
    <c:view3D>
      <c:perspective val="0"/>
    </c:view3D>
    <c:plotArea>
      <c:layout>
        <c:manualLayout>
          <c:layoutTarget val="inner"/>
          <c:xMode val="edge"/>
          <c:yMode val="edge"/>
          <c:x val="0.16872701526572378"/>
          <c:y val="0.45200463837351407"/>
          <c:w val="0.70003756644741921"/>
          <c:h val="0.41021865626041548"/>
        </c:manualLayout>
      </c:layout>
      <c:pie3DChart>
        <c:varyColors val="1"/>
        <c:ser>
          <c:idx val="0"/>
          <c:order val="0"/>
          <c:explosion val="25"/>
          <c:dLbls>
            <c:dLbl>
              <c:idx val="0"/>
              <c:layout>
                <c:manualLayout>
                  <c:x val="2.8021133245081997E-2"/>
                  <c:y val="-0.31744458949005694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s-ES" sz="1200" b="1" dirty="0" smtClean="0">
                        <a:latin typeface="Arial" pitchFamily="34" charset="0"/>
                        <a:cs typeface="Arial" pitchFamily="34" charset="0"/>
                      </a:rPr>
                      <a:t>nota &lt;5;
 30;  75%</a:t>
                    </a:r>
                    <a:endParaRPr lang="es-ES" sz="1200" b="1" dirty="0">
                      <a:latin typeface="Arial" pitchFamily="34" charset="0"/>
                      <a:cs typeface="Arial" pitchFamily="34" charset="0"/>
                    </a:endParaRPr>
                  </a:p>
                </c:rich>
              </c:tx>
              <c:spPr/>
              <c:dLblPos val="bestFit"/>
            </c:dLbl>
            <c:dLbl>
              <c:idx val="1"/>
              <c:layout>
                <c:manualLayout>
                  <c:x val="-2.4096663459238988E-2"/>
                  <c:y val="-1.975752694145096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s-ES" sz="1200" b="1" dirty="0" smtClean="0">
                        <a:latin typeface="Arial" pitchFamily="34" charset="0"/>
                        <a:cs typeface="Arial" pitchFamily="34" charset="0"/>
                      </a:rPr>
                      <a:t>nota </a:t>
                    </a:r>
                    <a:r>
                      <a:rPr lang="es-ES" sz="1200" b="1" dirty="0">
                        <a:latin typeface="Arial" pitchFamily="34" charset="0"/>
                        <a:cs typeface="Arial" pitchFamily="34" charset="0"/>
                      </a:rPr>
                      <a:t>=&gt;5;
 </a:t>
                    </a:r>
                    <a:r>
                      <a:rPr lang="es-ES" sz="1200" b="1" dirty="0" smtClean="0">
                        <a:latin typeface="Arial" pitchFamily="34" charset="0"/>
                        <a:cs typeface="Arial" pitchFamily="34" charset="0"/>
                      </a:rPr>
                      <a:t>10;  25%</a:t>
                    </a:r>
                    <a:endParaRPr lang="es-ES" sz="1200" b="1" dirty="0">
                      <a:latin typeface="Arial" pitchFamily="34" charset="0"/>
                      <a:cs typeface="Arial" pitchFamily="34" charset="0"/>
                    </a:endParaRPr>
                  </a:p>
                </c:rich>
              </c:tx>
              <c:spPr/>
              <c:dLblPos val="bestFit"/>
            </c:dLbl>
            <c:numFmt formatCode="0%" sourceLinked="0"/>
            <c:showVal val="1"/>
            <c:showCatName val="1"/>
            <c:showPercent val="1"/>
          </c:dLbls>
          <c:cat>
            <c:strRef>
              <c:f>'OPCION A'!$L$13:$L$14</c:f>
              <c:strCache>
                <c:ptCount val="2"/>
                <c:pt idx="0">
                  <c:v>CALIF. &lt;5</c:v>
                </c:pt>
                <c:pt idx="1">
                  <c:v>CALIF. =&gt;5</c:v>
                </c:pt>
              </c:strCache>
            </c:strRef>
          </c:cat>
          <c:val>
            <c:numRef>
              <c:f>'OPCION A'!$M$13:$M$14</c:f>
              <c:numCache>
                <c:formatCode>General</c:formatCode>
                <c:ptCount val="2"/>
                <c:pt idx="0">
                  <c:v>30</c:v>
                </c:pt>
                <c:pt idx="1">
                  <c:v>10</c:v>
                </c:pt>
              </c:numCache>
            </c:numRef>
          </c:val>
        </c:ser>
        <c:ser>
          <c:idx val="1"/>
          <c:order val="1"/>
          <c:explosion val="25"/>
          <c:dLbls>
            <c:numFmt formatCode="0%" sourceLinked="0"/>
            <c:showVal val="1"/>
            <c:showCatName val="1"/>
            <c:showPercent val="1"/>
          </c:dLbls>
          <c:cat>
            <c:strRef>
              <c:f>'OPCION A'!$L$13:$L$14</c:f>
              <c:strCache>
                <c:ptCount val="2"/>
                <c:pt idx="0">
                  <c:v>CALIF. &lt;5</c:v>
                </c:pt>
                <c:pt idx="1">
                  <c:v>CALIF. =&gt;5</c:v>
                </c:pt>
              </c:strCache>
            </c:strRef>
          </c:cat>
          <c:val>
            <c:numRef>
              <c:f>'OPCION A'!$N$13:$N$14</c:f>
              <c:numCache>
                <c:formatCode>General</c:formatCode>
                <c:ptCount val="2"/>
              </c:numCache>
            </c:numRef>
          </c:val>
        </c:ser>
      </c:pie3DChart>
    </c:plotArea>
    <c:plotVisOnly val="1"/>
    <c:dispBlanksAs val="zero"/>
  </c:chart>
  <c:spPr>
    <a:solidFill>
      <a:schemeClr val="bg1">
        <a:lumMod val="85000"/>
      </a:schemeClr>
    </a:solidFill>
  </c:spPr>
  <c:txPr>
    <a:bodyPr/>
    <a:lstStyle/>
    <a:p>
      <a:pPr>
        <a:defRPr sz="1800"/>
      </a:pPr>
      <a:endParaRPr lang="es-ES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"/>
  <c:chart>
    <c:title>
      <c:tx>
        <c:rich>
          <a:bodyPr/>
          <a:lstStyle/>
          <a:p>
            <a:pPr>
              <a:defRPr/>
            </a:pPr>
            <a:r>
              <a:rPr lang="es-ES" sz="1400" b="1" dirty="0" err="1" smtClean="0">
                <a:latin typeface="Arial" pitchFamily="34" charset="0"/>
                <a:cs typeface="Arial" pitchFamily="34" charset="0"/>
              </a:rPr>
              <a:t>SEP</a:t>
            </a:r>
            <a:r>
              <a:rPr lang="es-E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ES" sz="1400" b="1" dirty="0">
                <a:latin typeface="Arial" pitchFamily="34" charset="0"/>
                <a:cs typeface="Arial" pitchFamily="34" charset="0"/>
              </a:rPr>
              <a:t>2012-NÚMERO DE ALUMNOS Y PORCENTAJE CON CALIFICACIÓN (&lt;1,25) </a:t>
            </a:r>
            <a:endParaRPr lang="es-ES" sz="1400" b="1" dirty="0" smtClean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s-ES" sz="1400" b="1" dirty="0" smtClean="0">
                <a:latin typeface="Arial" pitchFamily="34" charset="0"/>
                <a:cs typeface="Arial" pitchFamily="34" charset="0"/>
              </a:rPr>
              <a:t>POR </a:t>
            </a:r>
            <a:r>
              <a:rPr lang="es-ES" sz="1400" b="1" dirty="0">
                <a:latin typeface="Arial" pitchFamily="34" charset="0"/>
                <a:cs typeface="Arial" pitchFamily="34" charset="0"/>
              </a:rPr>
              <a:t>CUESTIÓN</a:t>
            </a:r>
          </a:p>
        </c:rich>
      </c:tx>
      <c:layout>
        <c:manualLayout>
          <c:xMode val="edge"/>
          <c:yMode val="edge"/>
          <c:x val="0.14130216076968055"/>
          <c:y val="2.6897129574747367E-2"/>
        </c:manualLayout>
      </c:layout>
    </c:title>
    <c:view3D>
      <c:perspective val="0"/>
    </c:view3D>
    <c:plotArea>
      <c:layout>
        <c:manualLayout>
          <c:layoutTarget val="inner"/>
          <c:xMode val="edge"/>
          <c:yMode val="edge"/>
          <c:x val="7.928815118096301E-2"/>
          <c:y val="0.37708830548926126"/>
          <c:w val="0.79126338627532378"/>
          <c:h val="0.46539379474940384"/>
        </c:manualLayout>
      </c:layout>
      <c:pie3DChart>
        <c:varyColors val="1"/>
        <c:ser>
          <c:idx val="0"/>
          <c:order val="0"/>
          <c:explosion val="25"/>
          <c:dPt>
            <c:idx val="1"/>
            <c:explosion val="33"/>
          </c:dPt>
          <c:dLbls>
            <c:dLbl>
              <c:idx val="0"/>
              <c:layout/>
              <c:tx>
                <c:rich>
                  <a:bodyPr/>
                  <a:lstStyle/>
                  <a:p>
                    <a:pPr>
                      <a:defRPr b="0"/>
                    </a:pPr>
                    <a:r>
                      <a:rPr lang="es-ES" sz="1200" b="1" dirty="0" smtClean="0">
                        <a:latin typeface="Arial" pitchFamily="34" charset="0"/>
                        <a:cs typeface="Arial" pitchFamily="34" charset="0"/>
                      </a:rPr>
                      <a:t>C1; 26; 65%</a:t>
                    </a:r>
                    <a:endParaRPr lang="es-ES" sz="1200" b="1" dirty="0">
                      <a:latin typeface="Arial" pitchFamily="34" charset="0"/>
                      <a:cs typeface="Arial" pitchFamily="34" charset="0"/>
                    </a:endParaRPr>
                  </a:p>
                </c:rich>
              </c:tx>
              <c:spPr/>
              <c:dLblPos val="bestFit"/>
            </c:dLbl>
            <c:dLbl>
              <c:idx val="1"/>
              <c:layout>
                <c:manualLayout>
                  <c:x val="6.1665780921641919E-2"/>
                  <c:y val="-3.5096161505680019E-2"/>
                </c:manualLayout>
              </c:layout>
              <c:tx>
                <c:rich>
                  <a:bodyPr/>
                  <a:lstStyle/>
                  <a:p>
                    <a:pPr>
                      <a:defRPr b="0"/>
                    </a:pPr>
                    <a:r>
                      <a:rPr lang="es-ES" sz="1200" b="1" dirty="0" smtClean="0">
                        <a:latin typeface="Arial" pitchFamily="34" charset="0"/>
                        <a:cs typeface="Arial" pitchFamily="34" charset="0"/>
                      </a:rPr>
                      <a:t>C2; 19; 47,5</a:t>
                    </a:r>
                    <a:r>
                      <a:rPr lang="es-ES" sz="1200" b="1" baseline="0" dirty="0" smtClean="0">
                        <a:latin typeface="Arial" pitchFamily="34" charset="0"/>
                        <a:cs typeface="Arial" pitchFamily="34" charset="0"/>
                      </a:rPr>
                      <a:t> </a:t>
                    </a:r>
                    <a:r>
                      <a:rPr lang="es-ES" sz="1200" b="1" dirty="0" smtClean="0">
                        <a:latin typeface="Arial" pitchFamily="34" charset="0"/>
                        <a:cs typeface="Arial" pitchFamily="34" charset="0"/>
                      </a:rPr>
                      <a:t>%</a:t>
                    </a:r>
                    <a:endParaRPr lang="es-ES" sz="1200" b="1" dirty="0">
                      <a:latin typeface="Arial" pitchFamily="34" charset="0"/>
                      <a:cs typeface="Arial" pitchFamily="34" charset="0"/>
                    </a:endParaRPr>
                  </a:p>
                </c:rich>
              </c:tx>
              <c:spPr/>
              <c:dLblPos val="bestFit"/>
            </c:dLbl>
            <c:dLbl>
              <c:idx val="2"/>
              <c:layout/>
              <c:tx>
                <c:rich>
                  <a:bodyPr/>
                  <a:lstStyle/>
                  <a:p>
                    <a:pPr>
                      <a:defRPr b="0"/>
                    </a:pPr>
                    <a:r>
                      <a:rPr lang="es-ES" sz="1200" b="1" dirty="0" smtClean="0">
                        <a:latin typeface="Arial" pitchFamily="34" charset="0"/>
                        <a:cs typeface="Arial" pitchFamily="34" charset="0"/>
                      </a:rPr>
                      <a:t>C </a:t>
                    </a:r>
                    <a:r>
                      <a:rPr lang="es-ES" sz="1200" b="1" dirty="0">
                        <a:latin typeface="Arial" pitchFamily="34" charset="0"/>
                        <a:cs typeface="Arial" pitchFamily="34" charset="0"/>
                      </a:rPr>
                      <a:t>3; </a:t>
                    </a:r>
                    <a:r>
                      <a:rPr lang="es-ES" sz="1200" b="1" dirty="0" smtClean="0">
                        <a:latin typeface="Arial" pitchFamily="34" charset="0"/>
                        <a:cs typeface="Arial" pitchFamily="34" charset="0"/>
                      </a:rPr>
                      <a:t>26; </a:t>
                    </a:r>
                  </a:p>
                  <a:p>
                    <a:pPr>
                      <a:defRPr b="0"/>
                    </a:pPr>
                    <a:r>
                      <a:rPr lang="es-ES" sz="1200" b="1" dirty="0" smtClean="0">
                        <a:latin typeface="Arial" pitchFamily="34" charset="0"/>
                        <a:cs typeface="Arial" pitchFamily="34" charset="0"/>
                      </a:rPr>
                      <a:t>65 %</a:t>
                    </a:r>
                    <a:endParaRPr lang="es-ES" sz="1200" b="1" dirty="0">
                      <a:latin typeface="Arial" pitchFamily="34" charset="0"/>
                      <a:cs typeface="Arial" pitchFamily="34" charset="0"/>
                    </a:endParaRPr>
                  </a:p>
                </c:rich>
              </c:tx>
              <c:spPr/>
              <c:dLblPos val="bestFit"/>
            </c:dLbl>
            <c:dLbl>
              <c:idx val="3"/>
              <c:layout/>
              <c:tx>
                <c:rich>
                  <a:bodyPr/>
                  <a:lstStyle/>
                  <a:p>
                    <a:pPr>
                      <a:defRPr b="0"/>
                    </a:pPr>
                    <a:r>
                      <a:rPr lang="es-ES" sz="1200" b="1" dirty="0">
                        <a:latin typeface="Arial" pitchFamily="34" charset="0"/>
                        <a:cs typeface="Arial" pitchFamily="34" charset="0"/>
                      </a:rPr>
                      <a:t>C 4; </a:t>
                    </a:r>
                    <a:r>
                      <a:rPr lang="es-ES" sz="1200" b="1" dirty="0" smtClean="0">
                        <a:latin typeface="Arial" pitchFamily="34" charset="0"/>
                        <a:cs typeface="Arial" pitchFamily="34" charset="0"/>
                      </a:rPr>
                      <a:t>30; 75%</a:t>
                    </a:r>
                    <a:endParaRPr lang="es-ES" sz="1200" b="1" dirty="0">
                      <a:latin typeface="Arial" pitchFamily="34" charset="0"/>
                      <a:cs typeface="Arial" pitchFamily="34" charset="0"/>
                    </a:endParaRPr>
                  </a:p>
                </c:rich>
              </c:tx>
              <c:spPr/>
              <c:dLblPos val="bestFit"/>
            </c:dLbl>
            <c:numFmt formatCode="0%" sourceLinked="0"/>
            <c:txPr>
              <a:bodyPr/>
              <a:lstStyle/>
              <a:p>
                <a:pPr>
                  <a:defRPr b="0"/>
                </a:pPr>
                <a:endParaRPr lang="es-ES"/>
              </a:p>
            </c:txPr>
            <c:showVal val="1"/>
            <c:showCatName val="1"/>
            <c:showPercent val="1"/>
          </c:dLbls>
          <c:val>
            <c:numRef>
              <c:f>'OPCION A'!$M$9:$M$12</c:f>
              <c:numCache>
                <c:formatCode>General</c:formatCode>
                <c:ptCount val="4"/>
                <c:pt idx="0">
                  <c:v>26</c:v>
                </c:pt>
                <c:pt idx="1">
                  <c:v>19</c:v>
                </c:pt>
                <c:pt idx="2">
                  <c:v>26</c:v>
                </c:pt>
                <c:pt idx="3">
                  <c:v>30</c:v>
                </c:pt>
              </c:numCache>
            </c:numRef>
          </c:val>
        </c:ser>
        <c:ser>
          <c:idx val="1"/>
          <c:order val="1"/>
          <c:explosion val="25"/>
          <c:dLbls>
            <c:numFmt formatCode="0%" sourceLinked="0"/>
            <c:showVal val="1"/>
            <c:showCatName val="1"/>
            <c:showPercent val="1"/>
          </c:dLbls>
          <c:val>
            <c:numRef>
              <c:f>'OPCION A'!$N$9:$N$12</c:f>
              <c:numCache>
                <c:formatCode>General</c:formatCode>
                <c:ptCount val="4"/>
              </c:numCache>
            </c:numRef>
          </c:val>
        </c:ser>
      </c:pie3DChart>
    </c:plotArea>
    <c:plotVisOnly val="1"/>
    <c:dispBlanksAs val="zero"/>
  </c:chart>
  <c:spPr>
    <a:solidFill>
      <a:schemeClr val="bg1">
        <a:lumMod val="85000"/>
      </a:schemeClr>
    </a:solidFill>
  </c:spPr>
  <c:txPr>
    <a:bodyPr/>
    <a:lstStyle/>
    <a:p>
      <a:pPr>
        <a:defRPr sz="1800"/>
      </a:pPr>
      <a:endParaRPr lang="es-ES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s-ES"/>
  <c:style val="10"/>
  <c:chart>
    <c:title>
      <c:tx>
        <c:rich>
          <a:bodyPr/>
          <a:lstStyle/>
          <a:p>
            <a:pPr>
              <a:defRPr/>
            </a:pPr>
            <a:r>
              <a:rPr lang="es-ES" sz="1400" b="1" dirty="0">
                <a:latin typeface="Arial" pitchFamily="34" charset="0"/>
                <a:cs typeface="Arial" pitchFamily="34" charset="0"/>
              </a:rPr>
              <a:t>SEP-2012. OPCIÓN (B)-MEDIA POR PREGUNTA</a:t>
            </a:r>
          </a:p>
        </c:rich>
      </c:tx>
      <c:layout>
        <c:manualLayout>
          <c:xMode val="edge"/>
          <c:yMode val="edge"/>
          <c:x val="8.8550334786401216E-2"/>
          <c:y val="0"/>
        </c:manualLayout>
      </c:layout>
    </c:title>
    <c:plotArea>
      <c:layout>
        <c:manualLayout>
          <c:layoutTarget val="inner"/>
          <c:xMode val="edge"/>
          <c:yMode val="edge"/>
          <c:x val="8.3200065000051046E-2"/>
          <c:y val="0.16945107398568018"/>
          <c:w val="0.89440069875054551"/>
          <c:h val="0.72315035799522676"/>
        </c:manualLayout>
      </c:layout>
      <c:barChart>
        <c:barDir val="col"/>
        <c:grouping val="clustered"/>
        <c:ser>
          <c:idx val="0"/>
          <c:order val="0"/>
          <c:dLbls>
            <c:txPr>
              <a:bodyPr/>
              <a:lstStyle/>
              <a:p>
                <a:pPr>
                  <a:defRPr sz="2000" b="1">
                    <a:latin typeface="Arial" pitchFamily="34" charset="0"/>
                    <a:cs typeface="Arial" pitchFamily="34" charset="0"/>
                  </a:defRPr>
                </a:pPr>
                <a:endParaRPr lang="es-ES"/>
              </a:p>
            </c:txPr>
            <c:showVal val="1"/>
          </c:dLbls>
          <c:cat>
            <c:strRef>
              <c:f>'OPCION B'!$J$11:$J$14</c:f>
              <c:strCache>
                <c:ptCount val="4"/>
                <c:pt idx="0">
                  <c:v>MEDIA C1</c:v>
                </c:pt>
                <c:pt idx="1">
                  <c:v>MEDIA C2</c:v>
                </c:pt>
                <c:pt idx="2">
                  <c:v>MEDIA C3</c:v>
                </c:pt>
                <c:pt idx="3">
                  <c:v>MEDIA C4</c:v>
                </c:pt>
              </c:strCache>
            </c:strRef>
          </c:cat>
          <c:val>
            <c:numRef>
              <c:f>'OPCION B'!$K$11:$K$14</c:f>
              <c:numCache>
                <c:formatCode>0.00</c:formatCode>
                <c:ptCount val="4"/>
                <c:pt idx="0">
                  <c:v>0.74404761904761962</c:v>
                </c:pt>
                <c:pt idx="1">
                  <c:v>0.60119047619047761</c:v>
                </c:pt>
                <c:pt idx="2">
                  <c:v>0.89285714285714257</c:v>
                </c:pt>
                <c:pt idx="3">
                  <c:v>0.85119047619047761</c:v>
                </c:pt>
              </c:numCache>
            </c:numRef>
          </c:val>
        </c:ser>
        <c:axId val="64645760"/>
        <c:axId val="64668032"/>
      </c:barChart>
      <c:catAx>
        <c:axId val="64645760"/>
        <c:scaling>
          <c:orientation val="minMax"/>
        </c:scaling>
        <c:axPos val="b"/>
        <c:numFmt formatCode="General" sourceLinked="1"/>
        <c:tickLblPos val="nextTo"/>
        <c:txPr>
          <a:bodyPr rot="0" vert="horz"/>
          <a:lstStyle/>
          <a:p>
            <a:pPr>
              <a:defRPr sz="1200" b="1" i="0">
                <a:latin typeface="Arial" pitchFamily="34" charset="0"/>
                <a:cs typeface="Arial" pitchFamily="34" charset="0"/>
              </a:defRPr>
            </a:pPr>
            <a:endParaRPr lang="es-ES"/>
          </a:p>
        </c:txPr>
        <c:crossAx val="64668032"/>
        <c:crosses val="autoZero"/>
        <c:auto val="1"/>
        <c:lblAlgn val="ctr"/>
        <c:lblOffset val="100"/>
        <c:tickLblSkip val="1"/>
        <c:tickMarkSkip val="1"/>
      </c:catAx>
      <c:valAx>
        <c:axId val="64668032"/>
        <c:scaling>
          <c:orientation val="minMax"/>
        </c:scaling>
        <c:axPos val="l"/>
        <c:majorGridlines/>
        <c:numFmt formatCode="0.00" sourceLinked="1"/>
        <c:tickLblPos val="nextTo"/>
        <c:txPr>
          <a:bodyPr rot="0" vert="horz"/>
          <a:lstStyle/>
          <a:p>
            <a:pPr>
              <a:defRPr sz="1200" b="1">
                <a:latin typeface="Arial" pitchFamily="34" charset="0"/>
                <a:cs typeface="Arial" pitchFamily="34" charset="0"/>
              </a:defRPr>
            </a:pPr>
            <a:endParaRPr lang="es-ES"/>
          </a:p>
        </c:txPr>
        <c:crossAx val="64645760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es-ES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s-ES"/>
  <c:chart>
    <c:title>
      <c:tx>
        <c:rich>
          <a:bodyPr/>
          <a:lstStyle/>
          <a:p>
            <a:pPr>
              <a:defRPr/>
            </a:pPr>
            <a:r>
              <a:rPr lang="es-ES" sz="1400" b="1" i="0" baseline="0" dirty="0" smtClean="0">
                <a:latin typeface="Arial" pitchFamily="34" charset="0"/>
                <a:cs typeface="Arial" pitchFamily="34" charset="0"/>
              </a:rPr>
              <a:t>SEP.2012-PORCENTAJE </a:t>
            </a:r>
            <a:r>
              <a:rPr lang="es-ES" sz="1400" b="1" i="0" baseline="0" dirty="0">
                <a:latin typeface="Arial" pitchFamily="34" charset="0"/>
                <a:cs typeface="Arial" pitchFamily="34" charset="0"/>
              </a:rPr>
              <a:t>Y NÚMERO DE ALUMNOS CON CALIFICACIÓN </a:t>
            </a:r>
            <a:r>
              <a:rPr lang="es-ES" sz="1400" b="1" i="0" baseline="0" dirty="0" smtClean="0">
                <a:latin typeface="Arial" pitchFamily="34" charset="0"/>
                <a:cs typeface="Arial" pitchFamily="34" charset="0"/>
              </a:rPr>
              <a:t>(&gt;= </a:t>
            </a:r>
            <a:r>
              <a:rPr lang="es-ES" sz="1400" b="1" i="0" baseline="0" dirty="0">
                <a:latin typeface="Arial" pitchFamily="34" charset="0"/>
                <a:cs typeface="Arial" pitchFamily="34" charset="0"/>
              </a:rPr>
              <a:t>5 y &lt;5</a:t>
            </a:r>
            <a:r>
              <a:rPr lang="es-ES" sz="1400" b="1" i="0" baseline="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defRPr/>
            </a:pPr>
            <a:r>
              <a:rPr lang="es-ES" sz="1400" b="1" i="0" baseline="0" dirty="0" smtClean="0">
                <a:latin typeface="Arial" pitchFamily="34" charset="0"/>
                <a:cs typeface="Arial" pitchFamily="34" charset="0"/>
              </a:rPr>
              <a:t>Nota </a:t>
            </a:r>
            <a:r>
              <a:rPr lang="es-ES" sz="1400" b="1" i="0" baseline="0" dirty="0">
                <a:latin typeface="Arial" pitchFamily="34" charset="0"/>
                <a:cs typeface="Arial" pitchFamily="34" charset="0"/>
              </a:rPr>
              <a:t>media </a:t>
            </a:r>
            <a:r>
              <a:rPr lang="es-ES" sz="1400" b="1" i="0" baseline="0" dirty="0" smtClean="0">
                <a:latin typeface="Arial" pitchFamily="34" charset="0"/>
                <a:cs typeface="Arial" pitchFamily="34" charset="0"/>
              </a:rPr>
              <a:t> opción (B) </a:t>
            </a:r>
            <a:r>
              <a:rPr lang="es-ES" sz="1400" b="1" i="0" baseline="0" dirty="0">
                <a:latin typeface="Arial" pitchFamily="34" charset="0"/>
                <a:cs typeface="Arial" pitchFamily="34" charset="0"/>
              </a:rPr>
              <a:t>= </a:t>
            </a:r>
            <a:r>
              <a:rPr lang="es-ES" sz="1400" b="1" i="0" baseline="0" dirty="0" smtClean="0">
                <a:latin typeface="Arial" pitchFamily="34" charset="0"/>
                <a:cs typeface="Arial" pitchFamily="34" charset="0"/>
              </a:rPr>
              <a:t>3,09</a:t>
            </a:r>
            <a:endParaRPr lang="es-ES" sz="1400" b="1" dirty="0">
              <a:latin typeface="Arial" pitchFamily="34" charset="0"/>
              <a:cs typeface="Arial" pitchFamily="34" charset="0"/>
            </a:endParaRPr>
          </a:p>
        </c:rich>
      </c:tx>
      <c:layout>
        <c:manualLayout>
          <c:xMode val="edge"/>
          <c:yMode val="edge"/>
          <c:x val="0.10760411198600192"/>
          <c:y val="0"/>
        </c:manualLayout>
      </c:layout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8.7112253036601139E-2"/>
          <c:y val="0.42521557433789436"/>
          <c:w val="0.81483666694803281"/>
          <c:h val="0.52139149781078464"/>
        </c:manualLayout>
      </c:layout>
      <c:pie3DChart>
        <c:varyColors val="1"/>
        <c:ser>
          <c:idx val="0"/>
          <c:order val="0"/>
          <c:explosion val="25"/>
          <c:dLbls>
            <c:dLbl>
              <c:idx val="0"/>
              <c:layout>
                <c:manualLayout>
                  <c:x val="0.10973976988177123"/>
                  <c:y val="-0.2588119428804504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dirty="0">
                        <a:latin typeface="Arial" pitchFamily="34" charset="0"/>
                        <a:cs typeface="Arial" pitchFamily="34" charset="0"/>
                      </a:rPr>
                      <a:t>N</a:t>
                    </a:r>
                    <a:r>
                      <a:rPr lang="en-US" sz="1400" b="1" dirty="0" smtClean="0">
                        <a:latin typeface="Arial" pitchFamily="34" charset="0"/>
                        <a:cs typeface="Arial" pitchFamily="34" charset="0"/>
                      </a:rPr>
                      <a:t>ota&lt;5</a:t>
                    </a:r>
                    <a:r>
                      <a:rPr lang="en-US" sz="1400" b="1" dirty="0">
                        <a:latin typeface="Arial" pitchFamily="34" charset="0"/>
                        <a:cs typeface="Arial" pitchFamily="34" charset="0"/>
                      </a:rPr>
                      <a:t>; </a:t>
                    </a:r>
                    <a:endParaRPr lang="en-US" sz="1400" b="1" dirty="0" smtClean="0">
                      <a:latin typeface="Arial" pitchFamily="34" charset="0"/>
                      <a:cs typeface="Arial" pitchFamily="34" charset="0"/>
                    </a:endParaRPr>
                  </a:p>
                  <a:p>
                    <a:r>
                      <a:rPr lang="en-US" sz="1400" b="1" dirty="0" smtClean="0">
                        <a:latin typeface="Arial" pitchFamily="34" charset="0"/>
                        <a:cs typeface="Arial" pitchFamily="34" charset="0"/>
                      </a:rPr>
                      <a:t>35; 83</a:t>
                    </a:r>
                    <a:r>
                      <a:rPr lang="en-US" sz="1200" b="1" dirty="0" smtClean="0">
                        <a:latin typeface="Arial" pitchFamily="34" charset="0"/>
                        <a:cs typeface="Arial" pitchFamily="34" charset="0"/>
                      </a:rPr>
                      <a:t>%</a:t>
                    </a:r>
                    <a:endParaRPr lang="en-US" sz="1200" b="1" dirty="0">
                      <a:latin typeface="Arial" pitchFamily="34" charset="0"/>
                      <a:cs typeface="Arial" pitchFamily="34" charset="0"/>
                    </a:endParaRPr>
                  </a:p>
                </c:rich>
              </c:tx>
              <c:showCatName val="1"/>
              <c:showPercent val="1"/>
            </c:dLbl>
            <c:dLbl>
              <c:idx val="1"/>
              <c:layout>
                <c:manualLayout>
                  <c:x val="-5.3666360264984621E-2"/>
                  <c:y val="2.7293093306059377E-2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dirty="0" smtClean="0">
                        <a:latin typeface="Arial" pitchFamily="34" charset="0"/>
                        <a:cs typeface="Arial" pitchFamily="34" charset="0"/>
                      </a:rPr>
                      <a:t>Nota &gt;=5</a:t>
                    </a:r>
                    <a:r>
                      <a:rPr lang="en-US" sz="1400" b="1" dirty="0">
                        <a:latin typeface="Arial" pitchFamily="34" charset="0"/>
                        <a:cs typeface="Arial" pitchFamily="34" charset="0"/>
                      </a:rPr>
                      <a:t>; </a:t>
                    </a:r>
                    <a:r>
                      <a:rPr lang="en-US" sz="1400" b="1" dirty="0" smtClean="0">
                        <a:latin typeface="Arial" pitchFamily="34" charset="0"/>
                        <a:cs typeface="Arial" pitchFamily="34" charset="0"/>
                      </a:rPr>
                      <a:t>7; 17%</a:t>
                    </a:r>
                    <a:endParaRPr lang="en-US" sz="1400" b="1" dirty="0">
                      <a:latin typeface="Arial" pitchFamily="34" charset="0"/>
                      <a:cs typeface="Arial" pitchFamily="34" charset="0"/>
                    </a:endParaRPr>
                  </a:p>
                </c:rich>
              </c:tx>
              <c:showCatName val="1"/>
              <c:showPercent val="1"/>
            </c:dLbl>
            <c:txPr>
              <a:bodyPr/>
              <a:lstStyle/>
              <a:p>
                <a:pPr>
                  <a:defRPr sz="1600" b="1"/>
                </a:pPr>
                <a:endParaRPr lang="es-ES"/>
              </a:p>
            </c:txPr>
            <c:showCatName val="1"/>
            <c:showPercent val="1"/>
          </c:dLbls>
          <c:cat>
            <c:strRef>
              <c:f>'OPCION B'!$L$15:$L$16</c:f>
              <c:strCache>
                <c:ptCount val="2"/>
                <c:pt idx="0">
                  <c:v>CALF.B&lt;5</c:v>
                </c:pt>
                <c:pt idx="1">
                  <c:v>CALF.B&gt;ó=5</c:v>
                </c:pt>
              </c:strCache>
            </c:strRef>
          </c:cat>
          <c:val>
            <c:numRef>
              <c:f>'OPCION B'!$M$15:$M$16</c:f>
              <c:numCache>
                <c:formatCode>General</c:formatCode>
                <c:ptCount val="2"/>
                <c:pt idx="0">
                  <c:v>41</c:v>
                </c:pt>
                <c:pt idx="1">
                  <c:v>7</c:v>
                </c:pt>
              </c:numCache>
            </c:numRef>
          </c:val>
        </c:ser>
        <c:dLbls>
          <c:showCatName val="1"/>
          <c:showPercent val="1"/>
        </c:dLbls>
      </c:pie3DChart>
    </c:plotArea>
    <c:plotVisOnly val="1"/>
    <c:dispBlanksAs val="zero"/>
  </c:chart>
  <c:spPr>
    <a:solidFill>
      <a:schemeClr val="bg1">
        <a:lumMod val="85000"/>
      </a:schemeClr>
    </a:solidFill>
    <a:ln w="3175">
      <a:solidFill>
        <a:sysClr val="windowText" lastClr="000000"/>
      </a:solidFill>
    </a:ln>
  </c:sp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"/>
  <c:chart>
    <c:title>
      <c:tx>
        <c:rich>
          <a:bodyPr/>
          <a:lstStyle/>
          <a:p>
            <a:pPr>
              <a:defRPr/>
            </a:pPr>
            <a:r>
              <a:rPr lang="es-ES" sz="1400" dirty="0" err="1">
                <a:latin typeface="Arial" pitchFamily="34" charset="0"/>
                <a:cs typeface="Arial" pitchFamily="34" charset="0"/>
              </a:rPr>
              <a:t>SEP</a:t>
            </a:r>
            <a:r>
              <a:rPr lang="es-E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s-ES" sz="1400" dirty="0" smtClean="0">
                <a:latin typeface="Arial" pitchFamily="34" charset="0"/>
                <a:cs typeface="Arial" pitchFamily="34" charset="0"/>
              </a:rPr>
              <a:t>2012-NÚMERO </a:t>
            </a:r>
            <a:r>
              <a:rPr lang="es-ES" sz="1400" dirty="0">
                <a:latin typeface="Arial" pitchFamily="34" charset="0"/>
                <a:cs typeface="Arial" pitchFamily="34" charset="0"/>
              </a:rPr>
              <a:t>DE ALUMNOS Y PORCENTAJE POR CUESTIÓN (&lt;1,25)</a:t>
            </a:r>
          </a:p>
        </c:rich>
      </c:tx>
      <c:layout>
        <c:manualLayout>
          <c:xMode val="edge"/>
          <c:yMode val="edge"/>
          <c:x val="0.11192315650150522"/>
          <c:y val="4.2772757478116222E-2"/>
        </c:manualLayout>
      </c:layout>
    </c:title>
    <c:view3D>
      <c:perspective val="0"/>
    </c:view3D>
    <c:plotArea>
      <c:layout>
        <c:manualLayout>
          <c:layoutTarget val="inner"/>
          <c:xMode val="edge"/>
          <c:yMode val="edge"/>
          <c:x val="0.26753000535127286"/>
          <c:y val="0.43436754176610981"/>
          <c:w val="0.49676453903174816"/>
          <c:h val="0.29116945107398567"/>
        </c:manualLayout>
      </c:layout>
      <c:pie3DChart>
        <c:varyColors val="1"/>
        <c:ser>
          <c:idx val="0"/>
          <c:order val="0"/>
          <c:explosion val="25"/>
          <c:dLbls>
            <c:dLbl>
              <c:idx val="0"/>
              <c:layout/>
              <c:tx>
                <c:rich>
                  <a:bodyPr/>
                  <a:lstStyle/>
                  <a:p>
                    <a:pPr>
                      <a:defRPr sz="1600" b="0">
                        <a:latin typeface="Arial" pitchFamily="34" charset="0"/>
                        <a:cs typeface="Arial" pitchFamily="34" charset="0"/>
                      </a:defRPr>
                    </a:pPr>
                    <a:r>
                      <a:rPr lang="es-ES" sz="1600" b="1" dirty="0">
                        <a:latin typeface="Arial" pitchFamily="34" charset="0"/>
                        <a:cs typeface="Arial" pitchFamily="34" charset="0"/>
                      </a:rPr>
                      <a:t>C</a:t>
                    </a:r>
                    <a:r>
                      <a:rPr lang="es-ES" sz="1600" b="1" dirty="0"/>
                      <a:t>1; </a:t>
                    </a:r>
                    <a:r>
                      <a:rPr lang="es-ES" sz="1600" b="1" dirty="0" smtClean="0"/>
                      <a:t>32; </a:t>
                    </a:r>
                    <a:endParaRPr lang="es-ES" sz="1600" b="1" dirty="0"/>
                  </a:p>
                  <a:p>
                    <a:pPr>
                      <a:defRPr sz="1600" b="0">
                        <a:latin typeface="Arial" pitchFamily="34" charset="0"/>
                        <a:cs typeface="Arial" pitchFamily="34" charset="0"/>
                      </a:defRPr>
                    </a:pPr>
                    <a:r>
                      <a:rPr lang="es-ES" sz="1600" b="1" dirty="0" smtClean="0"/>
                      <a:t>76%</a:t>
                    </a:r>
                    <a:endParaRPr lang="es-ES" sz="1600" b="1" dirty="0"/>
                  </a:p>
                </c:rich>
              </c:tx>
              <c:spPr/>
            </c:dLbl>
            <c:dLbl>
              <c:idx val="1"/>
              <c:layout/>
              <c:tx>
                <c:rich>
                  <a:bodyPr/>
                  <a:lstStyle/>
                  <a:p>
                    <a:pPr>
                      <a:defRPr sz="1600" b="0">
                        <a:latin typeface="Arial" pitchFamily="34" charset="0"/>
                        <a:cs typeface="Arial" pitchFamily="34" charset="0"/>
                      </a:defRPr>
                    </a:pPr>
                    <a:r>
                      <a:rPr lang="es-ES" sz="1600" b="1" dirty="0">
                        <a:latin typeface="Arial" pitchFamily="34" charset="0"/>
                        <a:cs typeface="Arial" pitchFamily="34" charset="0"/>
                      </a:rPr>
                      <a:t>C</a:t>
                    </a:r>
                    <a:r>
                      <a:rPr lang="es-ES" sz="1600" b="1" dirty="0"/>
                      <a:t> 2; </a:t>
                    </a:r>
                    <a:r>
                      <a:rPr lang="es-ES" sz="1600" b="1" dirty="0" smtClean="0"/>
                      <a:t>25;</a:t>
                    </a:r>
                    <a:endParaRPr lang="es-ES" sz="1600" b="1" dirty="0"/>
                  </a:p>
                  <a:p>
                    <a:pPr>
                      <a:defRPr sz="1600" b="0">
                        <a:latin typeface="Arial" pitchFamily="34" charset="0"/>
                        <a:cs typeface="Arial" pitchFamily="34" charset="0"/>
                      </a:defRPr>
                    </a:pPr>
                    <a:r>
                      <a:rPr lang="es-ES" sz="1600" b="1" dirty="0"/>
                      <a:t> </a:t>
                    </a:r>
                    <a:r>
                      <a:rPr lang="es-ES" sz="1600" b="1" dirty="0" smtClean="0"/>
                      <a:t>59%</a:t>
                    </a:r>
                    <a:endParaRPr lang="es-ES" sz="1600" b="1" dirty="0"/>
                  </a:p>
                </c:rich>
              </c:tx>
              <c:spPr/>
            </c:dLbl>
            <c:dLbl>
              <c:idx val="2"/>
              <c:layout>
                <c:manualLayout>
                  <c:x val="-5.5983213107955968E-2"/>
                  <c:y val="5.5683590043568695E-2"/>
                </c:manualLayout>
              </c:layout>
              <c:tx>
                <c:rich>
                  <a:bodyPr/>
                  <a:lstStyle/>
                  <a:p>
                    <a:pPr>
                      <a:defRPr sz="1600" b="0">
                        <a:latin typeface="Arial" pitchFamily="34" charset="0"/>
                        <a:cs typeface="Arial" pitchFamily="34" charset="0"/>
                      </a:defRPr>
                    </a:pPr>
                    <a:r>
                      <a:rPr lang="es-ES" sz="1600" b="1" dirty="0">
                        <a:latin typeface="Arial" pitchFamily="34" charset="0"/>
                        <a:cs typeface="Arial" pitchFamily="34" charset="0"/>
                      </a:rPr>
                      <a:t>C</a:t>
                    </a:r>
                    <a:r>
                      <a:rPr lang="es-ES" sz="1600" b="1" dirty="0"/>
                      <a:t> 3; 32; </a:t>
                    </a:r>
                  </a:p>
                  <a:p>
                    <a:pPr>
                      <a:defRPr sz="1600" b="0">
                        <a:latin typeface="Arial" pitchFamily="34" charset="0"/>
                        <a:cs typeface="Arial" pitchFamily="34" charset="0"/>
                      </a:defRPr>
                    </a:pPr>
                    <a:r>
                      <a:rPr lang="es-ES" sz="1600" b="1" dirty="0" smtClean="0"/>
                      <a:t>76%</a:t>
                    </a:r>
                    <a:endParaRPr lang="es-ES" sz="1600" b="1" dirty="0"/>
                  </a:p>
                </c:rich>
              </c:tx>
              <c:spPr/>
            </c:dLbl>
            <c:dLbl>
              <c:idx val="3"/>
              <c:layout>
                <c:manualLayout>
                  <c:x val="-3.4618187600788781E-2"/>
                  <c:y val="-9.358103767931078E-2"/>
                </c:manualLayout>
              </c:layout>
              <c:tx>
                <c:rich>
                  <a:bodyPr/>
                  <a:lstStyle/>
                  <a:p>
                    <a:pPr>
                      <a:defRPr sz="1600" b="0">
                        <a:latin typeface="Arial" pitchFamily="34" charset="0"/>
                        <a:cs typeface="Arial" pitchFamily="34" charset="0"/>
                      </a:defRPr>
                    </a:pPr>
                    <a:r>
                      <a:rPr lang="es-ES" sz="1600" b="1" dirty="0">
                        <a:latin typeface="Arial" pitchFamily="34" charset="0"/>
                        <a:cs typeface="Arial" pitchFamily="34" charset="0"/>
                      </a:rPr>
                      <a:t>C 4; </a:t>
                    </a:r>
                    <a:r>
                      <a:rPr lang="es-ES" sz="1600" b="1" dirty="0" smtClean="0">
                        <a:latin typeface="Arial" pitchFamily="34" charset="0"/>
                        <a:cs typeface="Arial" pitchFamily="34" charset="0"/>
                      </a:rPr>
                      <a:t>29; </a:t>
                    </a:r>
                    <a:endParaRPr lang="es-ES" sz="1600" b="1" dirty="0">
                      <a:latin typeface="Arial" pitchFamily="34" charset="0"/>
                      <a:cs typeface="Arial" pitchFamily="34" charset="0"/>
                    </a:endParaRPr>
                  </a:p>
                  <a:p>
                    <a:pPr>
                      <a:defRPr sz="1600" b="0">
                        <a:latin typeface="Arial" pitchFamily="34" charset="0"/>
                        <a:cs typeface="Arial" pitchFamily="34" charset="0"/>
                      </a:defRPr>
                    </a:pPr>
                    <a:r>
                      <a:rPr lang="es-ES" sz="1600" b="1" dirty="0" smtClean="0">
                        <a:latin typeface="Arial" pitchFamily="34" charset="0"/>
                        <a:cs typeface="Arial" pitchFamily="34" charset="0"/>
                      </a:rPr>
                      <a:t>69%</a:t>
                    </a:r>
                    <a:endParaRPr lang="es-ES" sz="1600" b="1" dirty="0">
                      <a:latin typeface="Arial" pitchFamily="34" charset="0"/>
                      <a:cs typeface="Arial" pitchFamily="34" charset="0"/>
                    </a:endParaRPr>
                  </a:p>
                </c:rich>
              </c:tx>
              <c:spPr/>
            </c:dLbl>
            <c:numFmt formatCode="0%" sourceLinked="0"/>
            <c:txPr>
              <a:bodyPr/>
              <a:lstStyle/>
              <a:p>
                <a:pPr>
                  <a:defRPr sz="1600" b="0">
                    <a:latin typeface="Arial" pitchFamily="34" charset="0"/>
                    <a:cs typeface="Arial" pitchFamily="34" charset="0"/>
                  </a:defRPr>
                </a:pPr>
                <a:endParaRPr lang="es-ES"/>
              </a:p>
            </c:txPr>
            <c:showVal val="1"/>
            <c:showCatName val="1"/>
            <c:showPercent val="1"/>
            <c:showLeaderLines val="1"/>
          </c:dLbls>
          <c:val>
            <c:numRef>
              <c:f>'OPCION B'!$M$11:$M$14</c:f>
              <c:numCache>
                <c:formatCode>General</c:formatCode>
                <c:ptCount val="4"/>
                <c:pt idx="0">
                  <c:v>32</c:v>
                </c:pt>
                <c:pt idx="1">
                  <c:v>25</c:v>
                </c:pt>
                <c:pt idx="2">
                  <c:v>32</c:v>
                </c:pt>
                <c:pt idx="3">
                  <c:v>29</c:v>
                </c:pt>
              </c:numCache>
            </c:numRef>
          </c:val>
        </c:ser>
        <c:ser>
          <c:idx val="1"/>
          <c:order val="1"/>
          <c:explosion val="25"/>
          <c:dLbls>
            <c:numFmt formatCode="0%" sourceLinked="0"/>
            <c:showVal val="1"/>
            <c:showCatName val="1"/>
            <c:showPercent val="1"/>
            <c:showLeaderLines val="1"/>
          </c:dLbls>
          <c:val>
            <c:numRef>
              <c:f>'OPCION B'!$N$11:$N$14</c:f>
              <c:numCache>
                <c:formatCode>General</c:formatCode>
                <c:ptCount val="4"/>
              </c:numCache>
            </c:numRef>
          </c:val>
        </c:ser>
      </c:pie3DChart>
    </c:plotArea>
    <c:plotVisOnly val="1"/>
    <c:dispBlanksAs val="zero"/>
  </c:chart>
  <c:spPr>
    <a:solidFill>
      <a:sysClr val="window" lastClr="FFFFFF">
        <a:lumMod val="85000"/>
      </a:sysClr>
    </a:solidFill>
    <a:ln w="3175">
      <a:solidFill>
        <a:schemeClr val="tx1"/>
      </a:solidFill>
    </a:ln>
  </c:sp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"/>
  <c:chart>
    <c:title>
      <c:tx>
        <c:rich>
          <a:bodyPr/>
          <a:lstStyle/>
          <a:p>
            <a:pPr>
              <a:defRPr/>
            </a:pPr>
            <a:r>
              <a:rPr lang="es-ES" sz="1400" dirty="0"/>
              <a:t>OPCIÓN (A)-JUNIO </a:t>
            </a:r>
            <a:r>
              <a:rPr lang="es-ES" sz="1400" dirty="0" smtClean="0"/>
              <a:t>2012</a:t>
            </a:r>
          </a:p>
          <a:p>
            <a:pPr>
              <a:defRPr/>
            </a:pPr>
            <a:r>
              <a:rPr lang="es-ES" sz="1400" dirty="0" smtClean="0"/>
              <a:t> </a:t>
            </a:r>
            <a:r>
              <a:rPr lang="es-ES" sz="1400" dirty="0"/>
              <a:t>MEDIA POR PREGUNTA (MAX.2,5)</a:t>
            </a:r>
          </a:p>
        </c:rich>
      </c:tx>
      <c:layout>
        <c:manualLayout>
          <c:xMode val="edge"/>
          <c:yMode val="edge"/>
          <c:x val="0.10801353798387607"/>
          <c:y val="9.6657257171473953E-3"/>
        </c:manualLayout>
      </c:layout>
    </c:title>
    <c:plotArea>
      <c:layout/>
      <c:barChart>
        <c:barDir val="col"/>
        <c:grouping val="clustered"/>
        <c:ser>
          <c:idx val="0"/>
          <c:order val="0"/>
          <c:dLbls>
            <c:dLbl>
              <c:idx val="0"/>
              <c:layout>
                <c:manualLayout>
                  <c:x val="0"/>
                  <c:y val="2.4117140396210199E-2"/>
                </c:manualLayout>
              </c:layout>
              <c:tx>
                <c:rich>
                  <a:bodyPr/>
                  <a:lstStyle/>
                  <a:p>
                    <a:r>
                      <a:rPr lang="en-US" sz="2000" b="1" i="0" baseline="0" dirty="0">
                        <a:solidFill>
                          <a:schemeClr val="tx2"/>
                        </a:solidFill>
                        <a:latin typeface="+mn-lt"/>
                        <a:cs typeface="Arial" pitchFamily="34" charset="0"/>
                      </a:rPr>
                      <a:t>1</a:t>
                    </a:r>
                    <a:r>
                      <a:rPr lang="en-US" sz="2000" b="1" i="0" baseline="0" dirty="0">
                        <a:solidFill>
                          <a:schemeClr val="tx2"/>
                        </a:solidFill>
                      </a:rPr>
                      <a:t>,50</a:t>
                    </a:r>
                  </a:p>
                </c:rich>
              </c:tx>
              <c:showVal val="1"/>
            </c:dLbl>
            <c:dLbl>
              <c:idx val="1"/>
              <c:layout>
                <c:manualLayout>
                  <c:x val="0"/>
                  <c:y val="1.7226528854435871E-2"/>
                </c:manualLayout>
              </c:layout>
              <c:tx>
                <c:rich>
                  <a:bodyPr/>
                  <a:lstStyle/>
                  <a:p>
                    <a:r>
                      <a:rPr lang="en-US" sz="2000" b="1" i="0" baseline="0">
                        <a:solidFill>
                          <a:schemeClr val="tx2"/>
                        </a:solidFill>
                        <a:latin typeface="+mn-lt"/>
                        <a:cs typeface="Arial" pitchFamily="34" charset="0"/>
                      </a:rPr>
                      <a:t>1</a:t>
                    </a:r>
                    <a:r>
                      <a:rPr lang="en-US" sz="2000" b="1" i="0" baseline="0">
                        <a:solidFill>
                          <a:schemeClr val="tx2"/>
                        </a:solidFill>
                      </a:rPr>
                      <a:t>,16</a:t>
                    </a:r>
                  </a:p>
                </c:rich>
              </c:tx>
              <c:showVal val="1"/>
            </c:dLbl>
            <c:dLbl>
              <c:idx val="2"/>
              <c:layout>
                <c:manualLayout>
                  <c:x val="8.3334350648029791E-3"/>
                  <c:y val="2.0671834625323082E-2"/>
                </c:manualLayout>
              </c:layout>
              <c:tx>
                <c:rich>
                  <a:bodyPr/>
                  <a:lstStyle/>
                  <a:p>
                    <a:r>
                      <a:rPr lang="en-US" sz="2000" b="1" dirty="0" smtClean="0">
                        <a:solidFill>
                          <a:schemeClr val="tx2"/>
                        </a:solidFill>
                        <a:latin typeface="+mn-lt"/>
                        <a:cs typeface="Arial" pitchFamily="34" charset="0"/>
                      </a:rPr>
                      <a:t>1,49</a:t>
                    </a:r>
                    <a:endParaRPr lang="en-US" sz="1200" b="1" dirty="0">
                      <a:solidFill>
                        <a:schemeClr val="tx2"/>
                      </a:solidFill>
                    </a:endParaRPr>
                  </a:p>
                </c:rich>
              </c:tx>
              <c:showVal val="1"/>
            </c:dLbl>
            <c:dLbl>
              <c:idx val="3"/>
              <c:layout>
                <c:manualLayout>
                  <c:x val="-2.5839793281653852E-3"/>
                  <c:y val="1.3781223083548667E-2"/>
                </c:manualLayout>
              </c:layout>
              <c:tx>
                <c:rich>
                  <a:bodyPr/>
                  <a:lstStyle/>
                  <a:p>
                    <a:r>
                      <a:rPr lang="en-US" sz="2000" b="1">
                        <a:solidFill>
                          <a:schemeClr val="tx2"/>
                        </a:solidFill>
                        <a:latin typeface="+mn-lt"/>
                        <a:cs typeface="Arial" pitchFamily="34" charset="0"/>
                      </a:rPr>
                      <a:t>1</a:t>
                    </a:r>
                    <a:r>
                      <a:rPr lang="en-US" sz="2000" b="1">
                        <a:solidFill>
                          <a:schemeClr val="tx2"/>
                        </a:solidFill>
                      </a:rPr>
                      <a:t>,14</a:t>
                    </a:r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2000" b="1">
                    <a:latin typeface="+mn-lt"/>
                    <a:cs typeface="Arial" pitchFamily="34" charset="0"/>
                  </a:defRPr>
                </a:pPr>
                <a:endParaRPr lang="es-ES"/>
              </a:p>
            </c:txPr>
            <c:showVal val="1"/>
          </c:dLbls>
          <c:cat>
            <c:strRef>
              <c:f>'JUNIO 2012'!$J$26:$J$29</c:f>
              <c:strCache>
                <c:ptCount val="4"/>
                <c:pt idx="0">
                  <c:v>MEDIA C1</c:v>
                </c:pt>
                <c:pt idx="1">
                  <c:v>MEDIA C2</c:v>
                </c:pt>
                <c:pt idx="2">
                  <c:v>MEDIA C3</c:v>
                </c:pt>
                <c:pt idx="3">
                  <c:v>MEDIA C4</c:v>
                </c:pt>
              </c:strCache>
            </c:strRef>
          </c:cat>
          <c:val>
            <c:numRef>
              <c:f>'JUNIO 2012'!$K$26:$K$29</c:f>
              <c:numCache>
                <c:formatCode>General</c:formatCode>
                <c:ptCount val="4"/>
                <c:pt idx="0">
                  <c:v>1.4987046632124337</c:v>
                </c:pt>
                <c:pt idx="1">
                  <c:v>1.1580310880829014</c:v>
                </c:pt>
                <c:pt idx="2">
                  <c:v>1.4856770833333333</c:v>
                </c:pt>
                <c:pt idx="3">
                  <c:v>1.1437823834196892</c:v>
                </c:pt>
              </c:numCache>
            </c:numRef>
          </c:val>
        </c:ser>
        <c:axId val="50771456"/>
        <c:axId val="50772992"/>
      </c:barChart>
      <c:catAx>
        <c:axId val="50771456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latin typeface="Arial" pitchFamily="34" charset="0"/>
                <a:cs typeface="Arial" pitchFamily="34" charset="0"/>
              </a:defRPr>
            </a:pPr>
            <a:endParaRPr lang="es-ES"/>
          </a:p>
        </c:txPr>
        <c:crossAx val="50772992"/>
        <c:crosses val="autoZero"/>
        <c:auto val="1"/>
        <c:lblAlgn val="ctr"/>
        <c:lblOffset val="100"/>
      </c:catAx>
      <c:valAx>
        <c:axId val="50772992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200" b="1">
                <a:latin typeface="Arial" pitchFamily="34" charset="0"/>
                <a:cs typeface="Arial" pitchFamily="34" charset="0"/>
              </a:defRPr>
            </a:pPr>
            <a:endParaRPr lang="es-ES"/>
          </a:p>
        </c:txPr>
        <c:crossAx val="50771456"/>
        <c:crosses val="autoZero"/>
        <c:crossBetween val="between"/>
      </c:valAx>
    </c:plotArea>
    <c:plotVisOnly val="1"/>
    <c:dispBlanksAs val="gap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"/>
  <c:chart>
    <c:title>
      <c:tx>
        <c:rich>
          <a:bodyPr/>
          <a:lstStyle/>
          <a:p>
            <a:pPr>
              <a:defRPr/>
            </a:pPr>
            <a:r>
              <a:rPr lang="es-ES" sz="1400" b="1" i="0" baseline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ES" sz="1400" b="1" i="0" baseline="0" dirty="0">
                <a:latin typeface="Arial" pitchFamily="34" charset="0"/>
                <a:cs typeface="Arial" pitchFamily="34" charset="0"/>
              </a:rPr>
              <a:t>JUNIO 2012-NÚMERO DE ALUMNOS </a:t>
            </a:r>
            <a:r>
              <a:rPr lang="es-ES" sz="1400" b="1" i="0" baseline="0" dirty="0" smtClean="0">
                <a:latin typeface="Arial" pitchFamily="34" charset="0"/>
                <a:cs typeface="Arial" pitchFamily="34" charset="0"/>
              </a:rPr>
              <a:t> Y </a:t>
            </a:r>
            <a:r>
              <a:rPr lang="es-ES" sz="1400" b="1" i="0" baseline="0" dirty="0">
                <a:latin typeface="Arial" pitchFamily="34" charset="0"/>
                <a:cs typeface="Arial" pitchFamily="34" charset="0"/>
              </a:rPr>
              <a:t>PORCENTAJE </a:t>
            </a:r>
            <a:r>
              <a:rPr lang="es-ES" sz="1400" b="1" i="0" baseline="0" dirty="0" smtClean="0">
                <a:latin typeface="Arial" pitchFamily="34" charset="0"/>
                <a:cs typeface="Arial" pitchFamily="34" charset="0"/>
              </a:rPr>
              <a:t>(&gt;= </a:t>
            </a:r>
            <a:r>
              <a:rPr lang="es-ES" sz="1400" b="1" i="0" baseline="0" dirty="0">
                <a:latin typeface="Arial" pitchFamily="34" charset="0"/>
                <a:cs typeface="Arial" pitchFamily="34" charset="0"/>
              </a:rPr>
              <a:t>5 y &lt;5</a:t>
            </a:r>
            <a:r>
              <a:rPr lang="es-ES" sz="1400" b="1" i="0" baseline="0" dirty="0" smtClean="0">
                <a:latin typeface="Arial" pitchFamily="34" charset="0"/>
                <a:cs typeface="Arial" pitchFamily="34" charset="0"/>
              </a:rPr>
              <a:t>)</a:t>
            </a:r>
            <a:endParaRPr lang="es-ES" sz="14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s-ES" sz="1400" b="1" i="0" baseline="0" dirty="0">
                <a:latin typeface="Arial" pitchFamily="34" charset="0"/>
                <a:cs typeface="Arial" pitchFamily="34" charset="0"/>
              </a:rPr>
              <a:t>Nota media </a:t>
            </a:r>
            <a:r>
              <a:rPr lang="es-ES" sz="1400" b="1" i="0" baseline="0" dirty="0" smtClean="0">
                <a:latin typeface="Arial" pitchFamily="34" charset="0"/>
                <a:cs typeface="Arial" pitchFamily="34" charset="0"/>
              </a:rPr>
              <a:t>=</a:t>
            </a:r>
            <a:r>
              <a:rPr lang="es-ES" sz="1400" b="1" i="0" baseline="0" dirty="0">
                <a:latin typeface="Arial" pitchFamily="34" charset="0"/>
                <a:cs typeface="Arial" pitchFamily="34" charset="0"/>
              </a:rPr>
              <a:t>5,28</a:t>
            </a:r>
            <a:endParaRPr lang="es-ES" sz="1400" dirty="0">
              <a:latin typeface="Arial" pitchFamily="34" charset="0"/>
              <a:cs typeface="Arial" pitchFamily="34" charset="0"/>
            </a:endParaRPr>
          </a:p>
        </c:rich>
      </c:tx>
      <c:layout/>
    </c:title>
    <c:view3D>
      <c:rotX val="30"/>
      <c:perspective val="30"/>
    </c:view3D>
    <c:plotArea>
      <c:layout/>
      <c:pie3DChart>
        <c:varyColors val="1"/>
        <c:ser>
          <c:idx val="0"/>
          <c:order val="0"/>
          <c:explosion val="25"/>
          <c:dLbls>
            <c:dLbl>
              <c:idx val="0"/>
              <c:layout>
                <c:manualLayout>
                  <c:x val="-6.7109546917965383E-3"/>
                  <c:y val="-3.9528502680988661E-2"/>
                </c:manualLayout>
              </c:layout>
              <c:tx>
                <c:rich>
                  <a:bodyPr/>
                  <a:lstStyle/>
                  <a:p>
                    <a:r>
                      <a:rPr lang="en-US" sz="1600" b="1" dirty="0" smtClean="0">
                        <a:latin typeface="Arial" pitchFamily="34" charset="0"/>
                        <a:cs typeface="Arial" pitchFamily="34" charset="0"/>
                      </a:rPr>
                      <a:t>Nota&lt;5 </a:t>
                    </a:r>
                  </a:p>
                  <a:p>
                    <a:r>
                      <a:rPr lang="en-US" sz="1600" b="1" dirty="0" smtClean="0">
                        <a:latin typeface="Arial" pitchFamily="34" charset="0"/>
                        <a:cs typeface="Arial" pitchFamily="34" charset="0"/>
                      </a:rPr>
                      <a:t>71;  37</a:t>
                    </a:r>
                    <a:r>
                      <a:rPr lang="en-US" sz="1600" b="1" dirty="0">
                        <a:latin typeface="Arial" pitchFamily="34" charset="0"/>
                        <a:cs typeface="Arial" pitchFamily="34" charset="0"/>
                      </a:rPr>
                      <a:t>%</a:t>
                    </a:r>
                  </a:p>
                </c:rich>
              </c:tx>
              <c:showCatName val="1"/>
              <c:showPercent val="1"/>
            </c:dLbl>
            <c:dLbl>
              <c:idx val="1"/>
              <c:layout>
                <c:manualLayout>
                  <c:x val="3.2113878185074982E-2"/>
                  <c:y val="-0.30026280863687826"/>
                </c:manualLayout>
              </c:layout>
              <c:tx>
                <c:rich>
                  <a:bodyPr/>
                  <a:lstStyle/>
                  <a:p>
                    <a:r>
                      <a:rPr lang="en-US" sz="1600" b="1" dirty="0" smtClean="0">
                        <a:latin typeface="Arial" pitchFamily="34" charset="0"/>
                        <a:cs typeface="Arial" pitchFamily="34" charset="0"/>
                      </a:rPr>
                      <a:t>Nota&gt;=5122,63</a:t>
                    </a:r>
                    <a:r>
                      <a:rPr lang="en-US" sz="1600" b="1" dirty="0">
                        <a:latin typeface="Arial" pitchFamily="34" charset="0"/>
                        <a:cs typeface="Arial" pitchFamily="34" charset="0"/>
                      </a:rPr>
                      <a:t>%</a:t>
                    </a:r>
                  </a:p>
                </c:rich>
              </c:tx>
              <c:showCatName val="1"/>
              <c:showPercent val="1"/>
            </c:dLbl>
            <c:showCatName val="1"/>
            <c:showPercent val="1"/>
            <c:showLeaderLines val="1"/>
          </c:dLbls>
          <c:cat>
            <c:strRef>
              <c:f>'JUNIO 2012'!$Q$16:$Q$17</c:f>
              <c:strCache>
                <c:ptCount val="2"/>
                <c:pt idx="0">
                  <c:v>NOTA&lt;5</c:v>
                </c:pt>
                <c:pt idx="1">
                  <c:v>NOTA&gt;=5</c:v>
                </c:pt>
              </c:strCache>
            </c:strRef>
          </c:cat>
          <c:val>
            <c:numRef>
              <c:f>'JUNIO 2012'!$R$16:$R$17</c:f>
              <c:numCache>
                <c:formatCode>General</c:formatCode>
                <c:ptCount val="2"/>
                <c:pt idx="0">
                  <c:v>71</c:v>
                </c:pt>
                <c:pt idx="1">
                  <c:v>122</c:v>
                </c:pt>
              </c:numCache>
            </c:numRef>
          </c:val>
        </c:ser>
        <c:dLbls>
          <c:showCatName val="1"/>
          <c:showPercent val="1"/>
        </c:dLbls>
      </c:pie3DChart>
    </c:plotArea>
    <c:plotVisOnly val="1"/>
    <c:dispBlanksAs val="zero"/>
  </c:chart>
  <c:spPr>
    <a:solidFill>
      <a:schemeClr val="bg1">
        <a:lumMod val="75000"/>
      </a:schemeClr>
    </a:solidFill>
    <a:ln w="3175">
      <a:solidFill>
        <a:prstClr val="black"/>
      </a:solidFill>
    </a:ln>
  </c:sp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s-ES"/>
  <c:chart>
    <c:title>
      <c:tx>
        <c:rich>
          <a:bodyPr/>
          <a:lstStyle/>
          <a:p>
            <a:pPr>
              <a:defRPr/>
            </a:pPr>
            <a:r>
              <a:rPr lang="es-ES" sz="1400" b="1" i="0" baseline="0" dirty="0" smtClean="0">
                <a:latin typeface="Arial" pitchFamily="34" charset="0"/>
                <a:cs typeface="Arial" pitchFamily="34" charset="0"/>
              </a:rPr>
              <a:t>JUNIO </a:t>
            </a:r>
            <a:r>
              <a:rPr lang="es-ES" sz="1400" b="1" i="0" baseline="0" dirty="0">
                <a:latin typeface="Arial" pitchFamily="34" charset="0"/>
                <a:cs typeface="Arial" pitchFamily="34" charset="0"/>
              </a:rPr>
              <a:t>2012-NÚMERO DE ALUMNOS Y PORCENTAJE CON CALIFICACIÓN (&lt;1,25) POR </a:t>
            </a:r>
            <a:r>
              <a:rPr lang="es-ES" sz="1400" b="1" i="0" baseline="0" dirty="0" smtClean="0">
                <a:latin typeface="Arial" pitchFamily="34" charset="0"/>
                <a:cs typeface="Arial" pitchFamily="34" charset="0"/>
              </a:rPr>
              <a:t>CUESTIÓN</a:t>
            </a:r>
            <a:endParaRPr lang="es-ES" sz="1400" dirty="0"/>
          </a:p>
        </c:rich>
      </c:tx>
      <c:layout/>
    </c:title>
    <c:view3D>
      <c:rotX val="30"/>
      <c:perspective val="30"/>
    </c:view3D>
    <c:plotArea>
      <c:layout/>
      <c:pie3DChart>
        <c:varyColors val="1"/>
        <c:ser>
          <c:idx val="0"/>
          <c:order val="0"/>
          <c:explosion val="25"/>
          <c:dLbls>
            <c:dLbl>
              <c:idx val="0"/>
              <c:layout>
                <c:manualLayout>
                  <c:x val="8.5516813921260218E-2"/>
                  <c:y val="3.3948939535818769E-2"/>
                </c:manualLayout>
              </c:layout>
              <c:tx>
                <c:rich>
                  <a:bodyPr/>
                  <a:lstStyle/>
                  <a:p>
                    <a:r>
                      <a:rPr lang="en-US" sz="1600" b="1" dirty="0" smtClean="0">
                        <a:latin typeface="Arial" pitchFamily="34" charset="0"/>
                        <a:cs typeface="Arial" pitchFamily="34" charset="0"/>
                      </a:rPr>
                      <a:t>C1;53</a:t>
                    </a:r>
                    <a:endParaRPr lang="en-US" sz="1600" b="1" dirty="0">
                      <a:latin typeface="Arial" pitchFamily="34" charset="0"/>
                      <a:cs typeface="Arial" pitchFamily="34" charset="0"/>
                    </a:endParaRPr>
                  </a:p>
                  <a:p>
                    <a:r>
                      <a:rPr lang="en-US" sz="1600" b="1" dirty="0">
                        <a:latin typeface="Arial" pitchFamily="34" charset="0"/>
                        <a:cs typeface="Arial" pitchFamily="34" charset="0"/>
                      </a:rPr>
                      <a:t>27%</a:t>
                    </a:r>
                    <a:endParaRPr lang="en-US" sz="1600" b="1" dirty="0"/>
                  </a:p>
                </c:rich>
              </c:tx>
              <c:showCatName val="1"/>
              <c:showPercent val="1"/>
            </c:dLbl>
            <c:dLbl>
              <c:idx val="1"/>
              <c:layout>
                <c:manualLayout>
                  <c:x val="0"/>
                  <c:y val="-1.3249519894614885E-2"/>
                </c:manualLayout>
              </c:layout>
              <c:tx>
                <c:rich>
                  <a:bodyPr/>
                  <a:lstStyle/>
                  <a:p>
                    <a:r>
                      <a:rPr lang="en-US" sz="1600" b="1" dirty="0">
                        <a:latin typeface="Arial" pitchFamily="34" charset="0"/>
                        <a:cs typeface="Arial" pitchFamily="34" charset="0"/>
                      </a:rPr>
                      <a:t>C2; </a:t>
                    </a:r>
                    <a:r>
                      <a:rPr lang="en-US" sz="1600" b="1" dirty="0" smtClean="0">
                        <a:latin typeface="Arial" pitchFamily="34" charset="0"/>
                        <a:cs typeface="Arial" pitchFamily="34" charset="0"/>
                      </a:rPr>
                      <a:t>86</a:t>
                    </a:r>
                    <a:endParaRPr lang="en-US" sz="1600" b="1" dirty="0">
                      <a:latin typeface="Arial" pitchFamily="34" charset="0"/>
                      <a:cs typeface="Arial" pitchFamily="34" charset="0"/>
                    </a:endParaRPr>
                  </a:p>
                  <a:p>
                    <a:r>
                      <a:rPr lang="en-US" sz="1600" b="1" dirty="0">
                        <a:latin typeface="Arial" pitchFamily="34" charset="0"/>
                        <a:cs typeface="Arial" pitchFamily="34" charset="0"/>
                      </a:rPr>
                      <a:t>45%</a:t>
                    </a:r>
                  </a:p>
                </c:rich>
              </c:tx>
              <c:showCatName val="1"/>
              <c:showPercent val="1"/>
            </c:dLbl>
            <c:dLbl>
              <c:idx val="2"/>
              <c:layout>
                <c:manualLayout>
                  <c:x val="-0.16295837986812384"/>
                  <c:y val="-0.15863449034763338"/>
                </c:manualLayout>
              </c:layout>
              <c:tx>
                <c:rich>
                  <a:bodyPr/>
                  <a:lstStyle/>
                  <a:p>
                    <a:r>
                      <a:rPr lang="en-US" sz="1600" b="1" dirty="0">
                        <a:latin typeface="Arial" pitchFamily="34" charset="0"/>
                        <a:cs typeface="Arial" pitchFamily="34" charset="0"/>
                      </a:rPr>
                      <a:t>C3; </a:t>
                    </a:r>
                    <a:r>
                      <a:rPr lang="en-US" sz="1600" b="1" dirty="0" smtClean="0">
                        <a:latin typeface="Arial" pitchFamily="34" charset="0"/>
                        <a:cs typeface="Arial" pitchFamily="34" charset="0"/>
                      </a:rPr>
                      <a:t>63</a:t>
                    </a:r>
                    <a:endParaRPr lang="en-US" sz="1600" b="1" dirty="0">
                      <a:latin typeface="Arial" pitchFamily="34" charset="0"/>
                      <a:cs typeface="Arial" pitchFamily="34" charset="0"/>
                    </a:endParaRPr>
                  </a:p>
                  <a:p>
                    <a:r>
                      <a:rPr lang="en-US" sz="1600" b="1" dirty="0">
                        <a:latin typeface="Arial" pitchFamily="34" charset="0"/>
                        <a:cs typeface="Arial" pitchFamily="34" charset="0"/>
                      </a:rPr>
                      <a:t>33%</a:t>
                    </a:r>
                  </a:p>
                </c:rich>
              </c:tx>
              <c:showCatName val="1"/>
              <c:showPercent val="1"/>
            </c:dLbl>
            <c:dLbl>
              <c:idx val="3"/>
              <c:layout>
                <c:manualLayout>
                  <c:x val="8.9773163605603272E-3"/>
                  <c:y val="-5.2692227318657768E-2"/>
                </c:manualLayout>
              </c:layout>
              <c:tx>
                <c:rich>
                  <a:bodyPr/>
                  <a:lstStyle/>
                  <a:p>
                    <a:r>
                      <a:rPr lang="en-US" sz="1600" b="1" dirty="0" smtClean="0">
                        <a:latin typeface="Arial" pitchFamily="34" charset="0"/>
                        <a:cs typeface="Arial" pitchFamily="34" charset="0"/>
                      </a:rPr>
                      <a:t>C4;103</a:t>
                    </a:r>
                    <a:endParaRPr lang="en-US" sz="1600" b="1" dirty="0">
                      <a:latin typeface="Arial" pitchFamily="34" charset="0"/>
                      <a:cs typeface="Arial" pitchFamily="34" charset="0"/>
                    </a:endParaRPr>
                  </a:p>
                  <a:p>
                    <a:r>
                      <a:rPr lang="en-US" sz="1600" b="1" dirty="0">
                        <a:latin typeface="Arial" pitchFamily="34" charset="0"/>
                        <a:cs typeface="Arial" pitchFamily="34" charset="0"/>
                      </a:rPr>
                      <a:t>53%</a:t>
                    </a:r>
                  </a:p>
                </c:rich>
              </c:tx>
              <c:showCatName val="1"/>
              <c:showPercent val="1"/>
            </c:dLbl>
            <c:showCatName val="1"/>
            <c:showPercent val="1"/>
          </c:dLbls>
          <c:cat>
            <c:strRef>
              <c:f>'JUNIO 2012'!$P$25:$P$28</c:f>
              <c:strCache>
                <c:ptCount val="4"/>
                <c:pt idx="0">
                  <c:v>C1</c:v>
                </c:pt>
                <c:pt idx="1">
                  <c:v>C2</c:v>
                </c:pt>
                <c:pt idx="2">
                  <c:v>C3</c:v>
                </c:pt>
                <c:pt idx="3">
                  <c:v>C4</c:v>
                </c:pt>
              </c:strCache>
            </c:strRef>
          </c:cat>
          <c:val>
            <c:numRef>
              <c:f>'JUNIO 2012'!$Q$25:$Q$28</c:f>
              <c:numCache>
                <c:formatCode>General</c:formatCode>
                <c:ptCount val="4"/>
                <c:pt idx="0">
                  <c:v>53</c:v>
                </c:pt>
                <c:pt idx="1">
                  <c:v>86</c:v>
                </c:pt>
                <c:pt idx="2">
                  <c:v>63</c:v>
                </c:pt>
                <c:pt idx="3">
                  <c:v>103</c:v>
                </c:pt>
              </c:numCache>
            </c:numRef>
          </c:val>
        </c:ser>
        <c:dLbls>
          <c:showCatName val="1"/>
          <c:showPercent val="1"/>
        </c:dLbls>
      </c:pie3DChart>
    </c:plotArea>
    <c:plotVisOnly val="1"/>
    <c:dispBlanksAs val="zero"/>
  </c:chart>
  <c:spPr>
    <a:solidFill>
      <a:sysClr val="window" lastClr="FFFFFF">
        <a:lumMod val="75000"/>
      </a:sysClr>
    </a:solidFill>
    <a:ln w="3175">
      <a:solidFill>
        <a:prstClr val="black"/>
      </a:solidFill>
    </a:ln>
  </c:sp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"/>
  <c:style val="3"/>
  <c:chart>
    <c:title>
      <c:tx>
        <c:rich>
          <a:bodyPr/>
          <a:lstStyle/>
          <a:p>
            <a:pPr>
              <a:defRPr/>
            </a:pPr>
            <a:r>
              <a:rPr lang="es-ES" sz="1400" dirty="0"/>
              <a:t>OPCIÓN (B)-JUNIO 2012- MEDIA POR PREGUNTA (MAX.2,5)</a:t>
            </a:r>
          </a:p>
          <a:p>
            <a:pPr>
              <a:defRPr/>
            </a:pPr>
            <a:endParaRPr lang="es-ES" dirty="0"/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dLbls>
            <c:dLbl>
              <c:idx val="0"/>
              <c:layout/>
              <c:tx>
                <c:rich>
                  <a:bodyPr/>
                  <a:lstStyle/>
                  <a:p>
                    <a:pPr>
                      <a:defRPr sz="2000">
                        <a:latin typeface="+mj-lt"/>
                      </a:defRPr>
                    </a:pPr>
                    <a:r>
                      <a:rPr lang="en-US" sz="2000" b="1">
                        <a:solidFill>
                          <a:schemeClr val="tx2"/>
                        </a:solidFill>
                        <a:latin typeface="+mj-lt"/>
                        <a:cs typeface="Arial" pitchFamily="34" charset="0"/>
                      </a:rPr>
                      <a:t>1,35</a:t>
                    </a:r>
                  </a:p>
                </c:rich>
              </c:tx>
              <c:spPr/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pPr>
                      <a:defRPr sz="2000">
                        <a:latin typeface="+mj-lt"/>
                      </a:defRPr>
                    </a:pPr>
                    <a:r>
                      <a:rPr lang="en-US" sz="2000" b="1">
                        <a:solidFill>
                          <a:schemeClr val="tx2"/>
                        </a:solidFill>
                        <a:latin typeface="+mj-lt"/>
                        <a:cs typeface="Arial" pitchFamily="34" charset="0"/>
                      </a:rPr>
                      <a:t>1,27</a:t>
                    </a:r>
                  </a:p>
                </c:rich>
              </c:tx>
              <c:spPr/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pPr>
                      <a:defRPr sz="2000">
                        <a:latin typeface="+mn-lt"/>
                      </a:defRPr>
                    </a:pPr>
                    <a:r>
                      <a:rPr lang="en-US" sz="2000" b="1">
                        <a:solidFill>
                          <a:schemeClr val="tx2"/>
                        </a:solidFill>
                        <a:latin typeface="+mn-lt"/>
                        <a:cs typeface="Arial" pitchFamily="34" charset="0"/>
                      </a:rPr>
                      <a:t>1,09</a:t>
                    </a:r>
                  </a:p>
                </c:rich>
              </c:tx>
              <c:spPr/>
              <c:showVal val="1"/>
            </c:dLbl>
            <c:dLbl>
              <c:idx val="3"/>
              <c:layout>
                <c:manualLayout>
                  <c:x val="-1.3547105877124765E-2"/>
                  <c:y val="-1.023026631692524E-2"/>
                </c:manualLayout>
              </c:layout>
              <c:tx>
                <c:rich>
                  <a:bodyPr/>
                  <a:lstStyle/>
                  <a:p>
                    <a:pPr>
                      <a:defRPr sz="2000">
                        <a:latin typeface="+mj-lt"/>
                      </a:defRPr>
                    </a:pPr>
                    <a:r>
                      <a:rPr lang="en-US" sz="2000" b="1">
                        <a:solidFill>
                          <a:schemeClr val="tx2"/>
                        </a:solidFill>
                        <a:latin typeface="+mj-lt"/>
                        <a:cs typeface="Arial" pitchFamily="34" charset="0"/>
                      </a:rPr>
                      <a:t>1,29</a:t>
                    </a:r>
                  </a:p>
                </c:rich>
              </c:tx>
              <c:spPr/>
              <c:showVal val="1"/>
            </c:dLbl>
            <c:showVal val="1"/>
          </c:dLbls>
          <c:cat>
            <c:strRef>
              <c:f>'JUNIO 2012'!$L$26:$L$29</c:f>
              <c:strCache>
                <c:ptCount val="4"/>
                <c:pt idx="0">
                  <c:v>MEDIA C1</c:v>
                </c:pt>
                <c:pt idx="1">
                  <c:v>MEDIA C2</c:v>
                </c:pt>
                <c:pt idx="2">
                  <c:v>MEDIA C3</c:v>
                </c:pt>
                <c:pt idx="3">
                  <c:v>MEDIA C4</c:v>
                </c:pt>
              </c:strCache>
            </c:strRef>
          </c:cat>
          <c:val>
            <c:numRef>
              <c:f>'JUNIO 2012'!$M$26:$M$29</c:f>
              <c:numCache>
                <c:formatCode>0.00</c:formatCode>
                <c:ptCount val="4"/>
                <c:pt idx="0">
                  <c:v>1.3470790378006874</c:v>
                </c:pt>
                <c:pt idx="1">
                  <c:v>1.2723367697594499</c:v>
                </c:pt>
                <c:pt idx="2">
                  <c:v>1.0922413793103449</c:v>
                </c:pt>
                <c:pt idx="3">
                  <c:v>1.2929553264604821</c:v>
                </c:pt>
              </c:numCache>
            </c:numRef>
          </c:val>
        </c:ser>
        <c:axId val="50371200"/>
        <c:axId val="51184000"/>
      </c:barChart>
      <c:catAx>
        <c:axId val="50371200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latin typeface="Arial" pitchFamily="34" charset="0"/>
                <a:cs typeface="Arial" pitchFamily="34" charset="0"/>
              </a:defRPr>
            </a:pPr>
            <a:endParaRPr lang="es-ES"/>
          </a:p>
        </c:txPr>
        <c:crossAx val="51184000"/>
        <c:crosses val="autoZero"/>
        <c:auto val="1"/>
        <c:lblAlgn val="ctr"/>
        <c:lblOffset val="100"/>
      </c:catAx>
      <c:valAx>
        <c:axId val="51184000"/>
        <c:scaling>
          <c:orientation val="minMax"/>
        </c:scaling>
        <c:axPos val="l"/>
        <c:majorGridlines/>
        <c:numFmt formatCode="0.00" sourceLinked="1"/>
        <c:tickLblPos val="nextTo"/>
        <c:txPr>
          <a:bodyPr/>
          <a:lstStyle/>
          <a:p>
            <a:pPr>
              <a:defRPr sz="1200" b="1">
                <a:latin typeface="Arial" pitchFamily="34" charset="0"/>
                <a:cs typeface="Arial" pitchFamily="34" charset="0"/>
              </a:defRPr>
            </a:pPr>
            <a:endParaRPr lang="es-ES"/>
          </a:p>
        </c:txPr>
        <c:crossAx val="50371200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es-ES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s-ES"/>
  <c:chart>
    <c:title>
      <c:tx>
        <c:rich>
          <a:bodyPr/>
          <a:lstStyle/>
          <a:p>
            <a:pPr>
              <a:defRPr/>
            </a:pPr>
            <a:r>
              <a:rPr lang="es-ES" sz="1400" b="1" i="0" baseline="0" dirty="0" smtClean="0">
                <a:latin typeface="Arial" pitchFamily="34" charset="0"/>
                <a:cs typeface="Arial" pitchFamily="34" charset="0"/>
              </a:rPr>
              <a:t>JUNIO</a:t>
            </a:r>
            <a:r>
              <a:rPr lang="es-ES" sz="1400" b="1" i="0" u="none" strike="noStrike" baseline="0" dirty="0" smtClean="0">
                <a:latin typeface="Arial" pitchFamily="34" charset="0"/>
                <a:cs typeface="Arial" pitchFamily="34" charset="0"/>
              </a:rPr>
              <a:t>2012-NÚMERO </a:t>
            </a:r>
            <a:r>
              <a:rPr lang="es-ES" sz="1400" b="1" i="0" u="none" strike="noStrike" baseline="0" dirty="0">
                <a:latin typeface="Arial" pitchFamily="34" charset="0"/>
                <a:cs typeface="Arial" pitchFamily="34" charset="0"/>
              </a:rPr>
              <a:t>DE ALUMNOS Y </a:t>
            </a:r>
            <a:r>
              <a:rPr lang="es-ES" sz="1400" b="1" i="0" baseline="0" dirty="0">
                <a:latin typeface="Arial" pitchFamily="34" charset="0"/>
                <a:cs typeface="Arial" pitchFamily="34" charset="0"/>
              </a:rPr>
              <a:t>PORCENTAJES </a:t>
            </a:r>
            <a:r>
              <a:rPr lang="es-ES" sz="1400" b="1" i="0" baseline="0" dirty="0" smtClean="0">
                <a:latin typeface="Arial" pitchFamily="34" charset="0"/>
                <a:cs typeface="Arial" pitchFamily="34" charset="0"/>
              </a:rPr>
              <a:t>(&gt;=</a:t>
            </a:r>
            <a:r>
              <a:rPr lang="es-ES" sz="1400" b="1" i="0" baseline="0" dirty="0">
                <a:latin typeface="Arial" pitchFamily="34" charset="0"/>
                <a:cs typeface="Arial" pitchFamily="34" charset="0"/>
              </a:rPr>
              <a:t>5 y &lt;5</a:t>
            </a:r>
            <a:r>
              <a:rPr lang="es-ES" sz="1400" b="1" i="0" baseline="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defRPr/>
            </a:pPr>
            <a:r>
              <a:rPr lang="es-ES" sz="1400" b="1" i="0" baseline="0" dirty="0" smtClean="0">
                <a:latin typeface="Arial" pitchFamily="34" charset="0"/>
                <a:cs typeface="Arial" pitchFamily="34" charset="0"/>
              </a:rPr>
              <a:t>Nota </a:t>
            </a:r>
            <a:r>
              <a:rPr lang="es-ES" sz="1400" b="1" i="0" baseline="0" dirty="0">
                <a:latin typeface="Arial" pitchFamily="34" charset="0"/>
                <a:cs typeface="Arial" pitchFamily="34" charset="0"/>
              </a:rPr>
              <a:t>media opción </a:t>
            </a:r>
            <a:r>
              <a:rPr lang="es-ES" sz="1400" b="1" i="0" baseline="0" dirty="0" smtClean="0">
                <a:latin typeface="Arial" pitchFamily="34" charset="0"/>
                <a:cs typeface="Arial" pitchFamily="34" charset="0"/>
              </a:rPr>
              <a:t>(B) </a:t>
            </a:r>
            <a:r>
              <a:rPr lang="es-ES" sz="1400" b="1" i="0" baseline="0" dirty="0">
                <a:latin typeface="Arial" pitchFamily="34" charset="0"/>
                <a:cs typeface="Arial" pitchFamily="34" charset="0"/>
              </a:rPr>
              <a:t>= </a:t>
            </a:r>
            <a:r>
              <a:rPr lang="es-ES" sz="1400" b="1" i="0" baseline="0" dirty="0" smtClean="0">
                <a:latin typeface="Arial" pitchFamily="34" charset="0"/>
                <a:cs typeface="Arial" pitchFamily="34" charset="0"/>
              </a:rPr>
              <a:t>5,00 </a:t>
            </a:r>
            <a:endParaRPr lang="es-ES" sz="14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es-ES" dirty="0"/>
          </a:p>
        </c:rich>
      </c:tx>
      <c:layout/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9.1360303400632267E-2"/>
          <c:y val="0.38581539373118101"/>
          <c:w val="0.80445253557685481"/>
          <c:h val="0.44842382185455204"/>
        </c:manualLayout>
      </c:layout>
      <c:pie3DChart>
        <c:varyColors val="1"/>
        <c:ser>
          <c:idx val="0"/>
          <c:order val="0"/>
          <c:explosion val="25"/>
          <c:dLbls>
            <c:dLbl>
              <c:idx val="0"/>
              <c:layout>
                <c:manualLayout>
                  <c:x val="-1.9848047186676227E-2"/>
                  <c:y val="-0.10013310486868984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dirty="0" smtClean="0">
                        <a:latin typeface="Arial" pitchFamily="34" charset="0"/>
                        <a:cs typeface="Arial" pitchFamily="34" charset="0"/>
                      </a:rPr>
                      <a:t>N</a:t>
                    </a:r>
                    <a:r>
                      <a:rPr lang="en-US" sz="1200" b="1" dirty="0" smtClean="0">
                        <a:latin typeface="Arial" pitchFamily="34" charset="0"/>
                        <a:cs typeface="Arial" pitchFamily="34" charset="0"/>
                      </a:rPr>
                      <a:t>OTA&lt;5;132;  45</a:t>
                    </a:r>
                    <a:r>
                      <a:rPr lang="en-US" sz="1200" b="1" dirty="0">
                        <a:latin typeface="Arial" pitchFamily="34" charset="0"/>
                        <a:cs typeface="Arial" pitchFamily="34" charset="0"/>
                      </a:rPr>
                      <a:t>%</a:t>
                    </a:r>
                  </a:p>
                </c:rich>
              </c:tx>
              <c:showCatName val="1"/>
              <c:showPercent val="1"/>
            </c:dLbl>
            <c:dLbl>
              <c:idx val="1"/>
              <c:layout>
                <c:manualLayout>
                  <c:x val="5.4345224268010639E-2"/>
                  <c:y val="-0.22377356931850872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dirty="0">
                        <a:latin typeface="Arial" pitchFamily="34" charset="0"/>
                        <a:cs typeface="Arial" pitchFamily="34" charset="0"/>
                      </a:rPr>
                      <a:t>N</a:t>
                    </a:r>
                    <a:r>
                      <a:rPr lang="en-US" sz="1200" b="1" dirty="0">
                        <a:latin typeface="Arial" pitchFamily="34" charset="0"/>
                        <a:cs typeface="Arial" pitchFamily="34" charset="0"/>
                      </a:rPr>
                      <a:t>OTA&gt;=</a:t>
                    </a:r>
                    <a:r>
                      <a:rPr lang="en-US" sz="1200" b="1" dirty="0" smtClean="0">
                        <a:latin typeface="Arial" pitchFamily="34" charset="0"/>
                        <a:cs typeface="Arial" pitchFamily="34" charset="0"/>
                      </a:rPr>
                      <a:t>5</a:t>
                    </a:r>
                    <a:endParaRPr lang="en-US" sz="1200" b="1" dirty="0">
                      <a:latin typeface="Arial" pitchFamily="34" charset="0"/>
                      <a:cs typeface="Arial" pitchFamily="34" charset="0"/>
                    </a:endParaRPr>
                  </a:p>
                  <a:p>
                    <a:r>
                      <a:rPr lang="en-US" sz="1200" b="1" dirty="0">
                        <a:latin typeface="Arial" pitchFamily="34" charset="0"/>
                        <a:cs typeface="Arial" pitchFamily="34" charset="0"/>
                      </a:rPr>
                      <a:t>159; </a:t>
                    </a:r>
                    <a:r>
                      <a:rPr lang="en-US" sz="1200" b="1" dirty="0" smtClean="0">
                        <a:latin typeface="Arial" pitchFamily="34" charset="0"/>
                        <a:cs typeface="Arial" pitchFamily="34" charset="0"/>
                      </a:rPr>
                      <a:t> 55</a:t>
                    </a:r>
                    <a:r>
                      <a:rPr lang="en-US" sz="1200" b="1" dirty="0">
                        <a:latin typeface="Arial" pitchFamily="34" charset="0"/>
                        <a:cs typeface="Arial" pitchFamily="34" charset="0"/>
                      </a:rPr>
                      <a:t>%</a:t>
                    </a:r>
                  </a:p>
                </c:rich>
              </c:tx>
              <c:showCatName val="1"/>
              <c:showPercent val="1"/>
            </c:dLbl>
            <c:txPr>
              <a:bodyPr/>
              <a:lstStyle/>
              <a:p>
                <a:pPr>
                  <a:defRPr sz="1400" b="1"/>
                </a:pPr>
                <a:endParaRPr lang="es-ES"/>
              </a:p>
            </c:txPr>
            <c:showCatName val="1"/>
            <c:showPercent val="1"/>
            <c:showLeaderLines val="1"/>
          </c:dLbls>
          <c:cat>
            <c:strRef>
              <c:f>'JUNIO 2012'!$S$16:$S$17</c:f>
              <c:strCache>
                <c:ptCount val="2"/>
                <c:pt idx="0">
                  <c:v>NOTA&lt;5</c:v>
                </c:pt>
                <c:pt idx="1">
                  <c:v>NOTA&gt;=5</c:v>
                </c:pt>
              </c:strCache>
            </c:strRef>
          </c:cat>
          <c:val>
            <c:numRef>
              <c:f>'JUNIO 2012'!$T$16:$T$17</c:f>
              <c:numCache>
                <c:formatCode>0.00</c:formatCode>
                <c:ptCount val="2"/>
                <c:pt idx="0">
                  <c:v>132</c:v>
                </c:pt>
                <c:pt idx="1">
                  <c:v>159</c:v>
                </c:pt>
              </c:numCache>
            </c:numRef>
          </c:val>
        </c:ser>
        <c:dLbls>
          <c:showCatName val="1"/>
          <c:showPercent val="1"/>
        </c:dLbls>
      </c:pie3DChart>
    </c:plotArea>
    <c:plotVisOnly val="1"/>
    <c:dispBlanksAs val="zero"/>
  </c:chart>
  <c:spPr>
    <a:solidFill>
      <a:sysClr val="window" lastClr="FFFFFF">
        <a:lumMod val="75000"/>
      </a:sysClr>
    </a:solidFill>
    <a:ln w="3175" cap="flat">
      <a:solidFill>
        <a:schemeClr val="tx1"/>
      </a:solidFill>
    </a:ln>
  </c:sp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s-ES"/>
  <c:chart>
    <c:title>
      <c:tx>
        <c:rich>
          <a:bodyPr/>
          <a:lstStyle/>
          <a:p>
            <a:pPr>
              <a:defRPr/>
            </a:pPr>
            <a:r>
              <a:rPr lang="es-ES" sz="1400" b="1" i="0" baseline="0" dirty="0" smtClean="0">
                <a:latin typeface="Arial" pitchFamily="34" charset="0"/>
                <a:cs typeface="Arial" pitchFamily="34" charset="0"/>
              </a:rPr>
              <a:t>JUNIO </a:t>
            </a:r>
            <a:r>
              <a:rPr lang="es-ES" sz="1400" b="1" i="0" baseline="0" dirty="0">
                <a:latin typeface="Arial" pitchFamily="34" charset="0"/>
                <a:cs typeface="Arial" pitchFamily="34" charset="0"/>
              </a:rPr>
              <a:t>2012-NÚMERO DE ALUMNOS Y PORCENTAJE </a:t>
            </a:r>
            <a:r>
              <a:rPr lang="es-ES" sz="1400" b="1" i="0" baseline="0" dirty="0" err="1" smtClean="0">
                <a:latin typeface="Arial" pitchFamily="34" charset="0"/>
                <a:cs typeface="Arial" pitchFamily="34" charset="0"/>
              </a:rPr>
              <a:t>ON</a:t>
            </a:r>
            <a:r>
              <a:rPr lang="es-ES" sz="1400" b="1" i="0" baseline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ES" sz="1400" b="1" i="0" baseline="0" dirty="0">
                <a:latin typeface="Arial" pitchFamily="34" charset="0"/>
                <a:cs typeface="Arial" pitchFamily="34" charset="0"/>
              </a:rPr>
              <a:t>CALIFICACIÓN (&lt;1,25) POR  CUESTIÓN</a:t>
            </a:r>
          </a:p>
          <a:p>
            <a:pPr>
              <a:defRPr/>
            </a:pPr>
            <a:endParaRPr lang="es-ES" dirty="0"/>
          </a:p>
        </c:rich>
      </c:tx>
      <c:layout>
        <c:manualLayout>
          <c:xMode val="edge"/>
          <c:yMode val="edge"/>
          <c:x val="9.0037470584076559E-2"/>
          <c:y val="0"/>
        </c:manualLayout>
      </c:layout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8.8182052268963224E-2"/>
          <c:y val="0.30614281184003722"/>
          <c:w val="0.82791625857167994"/>
          <c:h val="0.60418409138446383"/>
        </c:manualLayout>
      </c:layout>
      <c:pie3DChart>
        <c:varyColors val="1"/>
        <c:ser>
          <c:idx val="0"/>
          <c:order val="0"/>
          <c:explosion val="25"/>
          <c:dLbls>
            <c:dLbl>
              <c:idx val="0"/>
              <c:layout>
                <c:manualLayout>
                  <c:x val="6.1320459342901298E-2"/>
                  <c:y val="-4.1092300285723252E-3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dirty="0">
                        <a:latin typeface="Arial" pitchFamily="34" charset="0"/>
                        <a:cs typeface="Arial" pitchFamily="34" charset="0"/>
                      </a:rPr>
                      <a:t>C</a:t>
                    </a:r>
                    <a:r>
                      <a:rPr lang="en-US" sz="1200" b="1" dirty="0">
                        <a:latin typeface="Arial" pitchFamily="34" charset="0"/>
                        <a:cs typeface="Arial" pitchFamily="34" charset="0"/>
                      </a:rPr>
                      <a:t>1</a:t>
                    </a:r>
                    <a:r>
                      <a:rPr lang="en-US" sz="1200" b="1" dirty="0" smtClean="0">
                        <a:latin typeface="Arial" pitchFamily="34" charset="0"/>
                        <a:cs typeface="Arial" pitchFamily="34" charset="0"/>
                      </a:rPr>
                      <a:t>; 122</a:t>
                    </a:r>
                    <a:r>
                      <a:rPr lang="en-US" sz="1200" b="1" dirty="0">
                        <a:latin typeface="Arial" pitchFamily="34" charset="0"/>
                        <a:cs typeface="Arial" pitchFamily="34" charset="0"/>
                      </a:rPr>
                      <a:t>;
23%</a:t>
                    </a:r>
                  </a:p>
                </c:rich>
              </c:tx>
              <c:showCatName val="1"/>
              <c:showPercent val="1"/>
            </c:dLbl>
            <c:dLbl>
              <c:idx val="1"/>
              <c:layout>
                <c:manualLayout>
                  <c:x val="-1.1305057013867151E-2"/>
                  <c:y val="1.6554784511122699E-2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dirty="0">
                        <a:latin typeface="Arial" pitchFamily="34" charset="0"/>
                        <a:cs typeface="Arial" pitchFamily="34" charset="0"/>
                      </a:rPr>
                      <a:t>C</a:t>
                    </a:r>
                    <a:r>
                      <a:rPr lang="en-US" sz="1200" b="1" dirty="0">
                        <a:latin typeface="Arial" pitchFamily="34" charset="0"/>
                        <a:cs typeface="Arial" pitchFamily="34" charset="0"/>
                      </a:rPr>
                      <a:t>2</a:t>
                    </a:r>
                    <a:r>
                      <a:rPr lang="en-US" sz="1200" b="1" dirty="0" smtClean="0">
                        <a:latin typeface="Arial" pitchFamily="34" charset="0"/>
                        <a:cs typeface="Arial" pitchFamily="34" charset="0"/>
                      </a:rPr>
                      <a:t>; 124</a:t>
                    </a:r>
                    <a:r>
                      <a:rPr lang="en-US" sz="1200" b="1" dirty="0">
                        <a:latin typeface="Arial" pitchFamily="34" charset="0"/>
                        <a:cs typeface="Arial" pitchFamily="34" charset="0"/>
                      </a:rPr>
                      <a:t>;
23%</a:t>
                    </a:r>
                  </a:p>
                </c:rich>
              </c:tx>
              <c:showCatName val="1"/>
              <c:showPercent val="1"/>
            </c:dLbl>
            <c:dLbl>
              <c:idx val="2"/>
              <c:layout>
                <c:manualLayout>
                  <c:x val="-1.2409227257577451E-2"/>
                  <c:y val="-6.3519651662635693E-2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dirty="0">
                        <a:latin typeface="Arial" pitchFamily="34" charset="0"/>
                        <a:cs typeface="Arial" pitchFamily="34" charset="0"/>
                      </a:rPr>
                      <a:t>C</a:t>
                    </a:r>
                    <a:r>
                      <a:rPr lang="en-US" sz="1200" b="1" dirty="0">
                        <a:latin typeface="Arial" pitchFamily="34" charset="0"/>
                        <a:cs typeface="Arial" pitchFamily="34" charset="0"/>
                      </a:rPr>
                      <a:t>3</a:t>
                    </a:r>
                    <a:r>
                      <a:rPr lang="en-US" sz="1200" b="1" dirty="0" smtClean="0">
                        <a:latin typeface="Arial" pitchFamily="34" charset="0"/>
                        <a:cs typeface="Arial" pitchFamily="34" charset="0"/>
                      </a:rPr>
                      <a:t>; 172</a:t>
                    </a:r>
                    <a:r>
                      <a:rPr lang="en-US" sz="1200" b="1" dirty="0">
                        <a:latin typeface="Arial" pitchFamily="34" charset="0"/>
                        <a:cs typeface="Arial" pitchFamily="34" charset="0"/>
                      </a:rPr>
                      <a:t>;
32%</a:t>
                    </a:r>
                  </a:p>
                </c:rich>
              </c:tx>
              <c:showCatName val="1"/>
              <c:showPercent val="1"/>
            </c:dLbl>
            <c:dLbl>
              <c:idx val="3"/>
              <c:layout>
                <c:manualLayout>
                  <c:x val="-0.11564977628748321"/>
                  <c:y val="7.8298280248063623E-2"/>
                </c:manualLayout>
              </c:layout>
              <c:tx>
                <c:rich>
                  <a:bodyPr/>
                  <a:lstStyle/>
                  <a:p>
                    <a:r>
                      <a:rPr lang="en-US" sz="1400" b="1">
                        <a:latin typeface="Arial" pitchFamily="34" charset="0"/>
                        <a:cs typeface="Arial" pitchFamily="34" charset="0"/>
                      </a:rPr>
                      <a:t>C</a:t>
                    </a:r>
                    <a:r>
                      <a:rPr lang="en-US" sz="1200" b="1">
                        <a:latin typeface="Arial" pitchFamily="34" charset="0"/>
                        <a:cs typeface="Arial" pitchFamily="34" charset="0"/>
                      </a:rPr>
                      <a:t>4; 118
22%</a:t>
                    </a:r>
                  </a:p>
                </c:rich>
              </c:tx>
              <c:showCatName val="1"/>
              <c:showPercent val="1"/>
            </c:dLbl>
            <c:txPr>
              <a:bodyPr/>
              <a:lstStyle/>
              <a:p>
                <a:pPr>
                  <a:defRPr sz="1400" b="1"/>
                </a:pPr>
                <a:endParaRPr lang="es-ES"/>
              </a:p>
            </c:txPr>
            <c:showCatName val="1"/>
            <c:showPercent val="1"/>
          </c:dLbls>
          <c:cat>
            <c:strRef>
              <c:f>'JUNIO 2012'!$T$25:$T$28</c:f>
              <c:strCache>
                <c:ptCount val="4"/>
                <c:pt idx="0">
                  <c:v>C1</c:v>
                </c:pt>
                <c:pt idx="1">
                  <c:v>C2</c:v>
                </c:pt>
                <c:pt idx="2">
                  <c:v>C3</c:v>
                </c:pt>
                <c:pt idx="3">
                  <c:v>C4</c:v>
                </c:pt>
              </c:strCache>
            </c:strRef>
          </c:cat>
          <c:val>
            <c:numRef>
              <c:f>'JUNIO 2012'!$U$25:$U$28</c:f>
              <c:numCache>
                <c:formatCode>General</c:formatCode>
                <c:ptCount val="4"/>
                <c:pt idx="0">
                  <c:v>122</c:v>
                </c:pt>
                <c:pt idx="1">
                  <c:v>124</c:v>
                </c:pt>
                <c:pt idx="2">
                  <c:v>172</c:v>
                </c:pt>
                <c:pt idx="3" formatCode="0.00">
                  <c:v>118</c:v>
                </c:pt>
              </c:numCache>
            </c:numRef>
          </c:val>
        </c:ser>
        <c:dLbls>
          <c:showCatName val="1"/>
          <c:showPercent val="1"/>
        </c:dLbls>
      </c:pie3DChart>
    </c:plotArea>
    <c:plotVisOnly val="1"/>
    <c:dispBlanksAs val="zero"/>
  </c:chart>
  <c:spPr>
    <a:solidFill>
      <a:sysClr val="window" lastClr="FFFFFF">
        <a:lumMod val="75000"/>
      </a:sysClr>
    </a:solidFill>
    <a:ln w="3175" cap="flat">
      <a:solidFill>
        <a:prstClr val="black"/>
      </a:solidFill>
      <a:round/>
    </a:ln>
  </c:sp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s-ES"/>
  <c:chart>
    <c:title>
      <c:tx>
        <c:rich>
          <a:bodyPr/>
          <a:lstStyle/>
          <a:p>
            <a:pPr>
              <a:defRPr/>
            </a:pPr>
            <a:r>
              <a:rPr lang="es-ES" dirty="0"/>
              <a:t>OPCIÓN ELEGIDA-SEPTIEMBRE 2012</a:t>
            </a:r>
          </a:p>
        </c:rich>
      </c:tx>
      <c:layout>
        <c:manualLayout>
          <c:xMode val="edge"/>
          <c:yMode val="edge"/>
          <c:x val="0.19269186837756389"/>
          <c:y val="3.1026332081444806E-2"/>
        </c:manualLayout>
      </c:layout>
    </c:title>
    <c:view3D>
      <c:perspective val="0"/>
    </c:view3D>
    <c:plotArea>
      <c:layout>
        <c:manualLayout>
          <c:layoutTarget val="inner"/>
          <c:xMode val="edge"/>
          <c:yMode val="edge"/>
          <c:x val="9.567901234567909E-2"/>
          <c:y val="0.28506845616467852"/>
          <c:w val="0.76573259939729754"/>
          <c:h val="0.44746862655939235"/>
        </c:manualLayout>
      </c:layout>
      <c:pie3DChart>
        <c:varyColors val="1"/>
        <c:ser>
          <c:idx val="0"/>
          <c:order val="0"/>
          <c:explosion val="25"/>
          <c:dLbls>
            <c:dLbl>
              <c:idx val="0"/>
              <c:layout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s-ES" b="1" dirty="0"/>
                      <a:t>OPCION A; 
</a:t>
                    </a:r>
                    <a:r>
                      <a:rPr lang="es-ES" b="1" dirty="0" smtClean="0"/>
                      <a:t>40; 48,8 %</a:t>
                    </a:r>
                    <a:endParaRPr lang="es-ES" b="1" dirty="0"/>
                  </a:p>
                </c:rich>
              </c:tx>
              <c:spPr/>
              <c:dLblPos val="bestFit"/>
            </c:dLbl>
            <c:dLbl>
              <c:idx val="1"/>
              <c:layout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s-ES" b="1" dirty="0"/>
                      <a:t>OPCION B; 
</a:t>
                    </a:r>
                    <a:r>
                      <a:rPr lang="es-ES" b="1" dirty="0" smtClean="0"/>
                      <a:t>42; 51,2</a:t>
                    </a:r>
                    <a:r>
                      <a:rPr lang="es-ES" b="1" baseline="0" dirty="0" smtClean="0"/>
                      <a:t> </a:t>
                    </a:r>
                    <a:r>
                      <a:rPr lang="es-ES" b="1" dirty="0" smtClean="0"/>
                      <a:t>%</a:t>
                    </a:r>
                    <a:endParaRPr lang="es-ES" b="1" dirty="0"/>
                  </a:p>
                </c:rich>
              </c:tx>
              <c:spPr/>
              <c:dLblPos val="bestFit"/>
            </c:dLbl>
            <c:numFmt formatCode="0%" sourceLinked="0"/>
            <c:showVal val="1"/>
            <c:showCatName val="1"/>
            <c:showPercent val="1"/>
          </c:dLbls>
          <c:cat>
            <c:strRef>
              <c:f>GENERAL!$J$19:$K$19</c:f>
              <c:strCache>
                <c:ptCount val="2"/>
                <c:pt idx="0">
                  <c:v>OPCION A</c:v>
                </c:pt>
                <c:pt idx="1">
                  <c:v>OPCION B</c:v>
                </c:pt>
              </c:strCache>
            </c:strRef>
          </c:cat>
          <c:val>
            <c:numRef>
              <c:f>GENERAL!$J$20:$K$20</c:f>
              <c:numCache>
                <c:formatCode>General</c:formatCode>
                <c:ptCount val="2"/>
                <c:pt idx="0">
                  <c:v>27</c:v>
                </c:pt>
                <c:pt idx="1">
                  <c:v>48</c:v>
                </c:pt>
              </c:numCache>
            </c:numRef>
          </c:val>
        </c:ser>
      </c:pie3DChart>
    </c:plotArea>
    <c:plotVisOnly val="1"/>
    <c:dispBlanksAs val="zero"/>
  </c:chart>
  <c:spPr>
    <a:solidFill>
      <a:schemeClr val="bg1">
        <a:lumMod val="85000"/>
      </a:schemeClr>
    </a:solidFill>
  </c:spPr>
  <c:txPr>
    <a:bodyPr/>
    <a:lstStyle/>
    <a:p>
      <a:pPr>
        <a:defRPr sz="1800"/>
      </a:pPr>
      <a:endParaRPr lang="es-ES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"/>
  <c:chart>
    <c:title>
      <c:tx>
        <c:rich>
          <a:bodyPr/>
          <a:lstStyle/>
          <a:p>
            <a:pPr>
              <a:defRPr/>
            </a:pPr>
            <a:r>
              <a:rPr lang="es-ES"/>
              <a:t>OPCIÓN (B)-JUNIO 2012- MEDIA POR PREGUNTA (MAX.2,5)</a:t>
            </a:r>
          </a:p>
          <a:p>
            <a:pPr>
              <a:defRPr/>
            </a:pPr>
            <a:endParaRPr lang="es-ES"/>
          </a:p>
        </c:rich>
      </c:tx>
      <c:layout/>
    </c:title>
    <c:plotArea>
      <c:layout/>
      <c:barChart>
        <c:barDir val="col"/>
        <c:grouping val="clustered"/>
        <c:axId val="51137152"/>
        <c:axId val="59197312"/>
      </c:barChart>
      <c:catAx>
        <c:axId val="51137152"/>
        <c:scaling>
          <c:orientation val="minMax"/>
        </c:scaling>
        <c:axPos val="b"/>
        <c:tickLblPos val="nextTo"/>
        <c:crossAx val="59197312"/>
        <c:crosses val="autoZero"/>
        <c:auto val="1"/>
        <c:lblAlgn val="ctr"/>
        <c:lblOffset val="100"/>
      </c:catAx>
      <c:valAx>
        <c:axId val="59197312"/>
        <c:scaling>
          <c:orientation val="minMax"/>
        </c:scaling>
        <c:axPos val="l"/>
        <c:majorGridlines/>
        <c:numFmt formatCode="0.00" sourceLinked="1"/>
        <c:tickLblPos val="nextTo"/>
        <c:crossAx val="51137152"/>
        <c:crosses val="autoZero"/>
        <c:crossBetween val="between"/>
      </c:valAx>
    </c:plotArea>
    <c:plotVisOnly val="1"/>
    <c:dispBlanksAs val="gap"/>
  </c:chart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886801-A208-44EF-8363-751FC37D3907}" type="datetimeFigureOut">
              <a:rPr lang="es-ES" smtClean="0"/>
              <a:pPr/>
              <a:t>19/11/2012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B639F6-F5CC-4FB0-B2B2-AFD0EE0EE70E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457560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B639F6-F5CC-4FB0-B2B2-AFD0EE0EE70E}" type="slidenum">
              <a:rPr lang="es-ES" smtClean="0"/>
              <a:pPr/>
              <a:t>26</a:t>
            </a:fld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Triángulo rectángulo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8 Título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16 Subtítulo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grpSp>
        <p:nvGrpSpPr>
          <p:cNvPr id="2" name="1 Grupo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6 Forma libre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7 Forma libre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10 Forma libre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11 Conector recto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2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E3018BF8-1BDE-4FD2-958C-2AF46119F8AC}" type="datetimeFigureOut">
              <a:rPr lang="es-ES" smtClean="0"/>
              <a:pPr/>
              <a:t>19/11/2012</a:t>
            </a:fld>
            <a:endParaRPr lang="es-ES"/>
          </a:p>
        </p:txBody>
      </p:sp>
      <p:sp>
        <p:nvSpPr>
          <p:cNvPr id="19" name="18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s-ES"/>
          </a:p>
        </p:txBody>
      </p:sp>
      <p:sp>
        <p:nvSpPr>
          <p:cNvPr id="27" name="2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CB4B354-FF11-4C6F-AC70-B3F9E63AE3C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3018BF8-1BDE-4FD2-958C-2AF46119F8AC}" type="datetimeFigureOut">
              <a:rPr lang="es-ES" smtClean="0"/>
              <a:pPr/>
              <a:t>19/11/2012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CB4B354-FF11-4C6F-AC70-B3F9E63AE3C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3018BF8-1BDE-4FD2-958C-2AF46119F8AC}" type="datetimeFigureOut">
              <a:rPr lang="es-ES" smtClean="0"/>
              <a:pPr/>
              <a:t>19/11/2012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CB4B354-FF11-4C6F-AC70-B3F9E63AE3C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3018BF8-1BDE-4FD2-958C-2AF46119F8AC}" type="datetimeFigureOut">
              <a:rPr lang="es-ES" smtClean="0"/>
              <a:pPr/>
              <a:t>19/11/2012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CB4B354-FF11-4C6F-AC70-B3F9E63AE3C5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3018BF8-1BDE-4FD2-958C-2AF46119F8AC}" type="datetimeFigureOut">
              <a:rPr lang="es-ES" smtClean="0"/>
              <a:pPr/>
              <a:t>19/11/2012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CB4B354-FF11-4C6F-AC70-B3F9E63AE3C5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7" name="6 Cheurón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7 Cheurón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3018BF8-1BDE-4FD2-958C-2AF46119F8AC}" type="datetimeFigureOut">
              <a:rPr lang="es-ES" smtClean="0"/>
              <a:pPr/>
              <a:t>19/11/2012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CB4B354-FF11-4C6F-AC70-B3F9E63AE3C5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8" name="7 Título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3018BF8-1BDE-4FD2-958C-2AF46119F8AC}" type="datetimeFigureOut">
              <a:rPr lang="es-ES" smtClean="0"/>
              <a:pPr/>
              <a:t>19/11/2012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CB4B354-FF11-4C6F-AC70-B3F9E63AE3C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3018BF8-1BDE-4FD2-958C-2AF46119F8AC}" type="datetimeFigureOut">
              <a:rPr lang="es-ES" smtClean="0"/>
              <a:pPr/>
              <a:t>19/11/2012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CB4B354-FF11-4C6F-AC70-B3F9E63AE3C5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6" name="5 Título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3018BF8-1BDE-4FD2-958C-2AF46119F8AC}" type="datetimeFigureOut">
              <a:rPr lang="es-ES" smtClean="0"/>
              <a:pPr/>
              <a:t>19/11/2012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CB4B354-FF11-4C6F-AC70-B3F9E63AE3C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E3018BF8-1BDE-4FD2-958C-2AF46119F8AC}" type="datetimeFigureOut">
              <a:rPr lang="es-ES" smtClean="0"/>
              <a:pPr/>
              <a:t>19/11/2012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CB4B354-FF11-4C6F-AC70-B3F9E63AE3C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E3018BF8-1BDE-4FD2-958C-2AF46119F8AC}" type="datetimeFigureOut">
              <a:rPr lang="es-ES" smtClean="0"/>
              <a:pPr/>
              <a:t>19/11/2012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CB4B354-FF11-4C6F-AC70-B3F9E63AE3C5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8" name="7 Forma libre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8 Forma libre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9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10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11 Cheurón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12 Cheurón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Forma libre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11 Forma libre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13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14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8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29 Marcador de texto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E3018BF8-1BDE-4FD2-958C-2AF46119F8AC}" type="datetimeFigureOut">
              <a:rPr lang="es-ES" smtClean="0"/>
              <a:pPr/>
              <a:t>19/11/2012</a:t>
            </a:fld>
            <a:endParaRPr lang="es-ES"/>
          </a:p>
        </p:txBody>
      </p:sp>
      <p:sp>
        <p:nvSpPr>
          <p:cNvPr id="22" name="21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s-ES"/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BCB4B354-FF11-4C6F-AC70-B3F9E63AE3C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://www10.ujaen.es/conocenos/departamentos/fisica/olimpiadadefisica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sef2.com/oef/images/Medallero/MedalleroBilbao2012.pdf" TargetMode="External"/><Relationship Id="rId2" Type="http://schemas.openxmlformats.org/officeDocument/2006/relationships/hyperlink" Target="http://www.rsef2.com/oef/images/Problemas/ProblemascompletosOEFBilbao2012.pdf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sef2.com/index.php?option=com_content&amp;view=article&amp;id=317:la-qarmada-espanolaq-consigue-un-oro-dos-platas-y-un-bronce-en-la-xvii-olimpiada-iberoamericana-de-fisica&amp;catid=28:ultimas-noticias&amp;Itemid=137" TargetMode="External"/><Relationship Id="rId2" Type="http://schemas.openxmlformats.org/officeDocument/2006/relationships/hyperlink" Target="http://www.rsef2.com/oef/images/Archivos/PRUEBAS_XVII_OIbF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juntadeandalucia.es/innovacioncienciayempresa/sguit/g_b_examenes_anteriores.php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620689"/>
            <a:ext cx="7772400" cy="2961674"/>
          </a:xfrm>
        </p:spPr>
        <p:txBody>
          <a:bodyPr>
            <a:normAutofit/>
          </a:bodyPr>
          <a:lstStyle/>
          <a:p>
            <a:r>
              <a:rPr lang="en-GB" sz="4400" dirty="0" err="1" smtClean="0"/>
              <a:t>Primera</a:t>
            </a:r>
            <a:r>
              <a:rPr lang="en-GB" sz="4400" dirty="0" smtClean="0"/>
              <a:t> </a:t>
            </a:r>
            <a:r>
              <a:rPr lang="en-GB" sz="4400" dirty="0" err="1" smtClean="0"/>
              <a:t>reunión</a:t>
            </a:r>
            <a:r>
              <a:rPr lang="en-GB" sz="4400" dirty="0" smtClean="0"/>
              <a:t> de </a:t>
            </a:r>
            <a:r>
              <a:rPr lang="en-GB" sz="4400" dirty="0" err="1" smtClean="0"/>
              <a:t>coordinación</a:t>
            </a:r>
            <a:r>
              <a:rPr lang="en-GB" sz="4400" dirty="0" smtClean="0"/>
              <a:t/>
            </a:r>
            <a:br>
              <a:rPr lang="en-GB" sz="4400" dirty="0" smtClean="0"/>
            </a:br>
            <a:r>
              <a:rPr lang="en-GB" sz="4400" dirty="0" smtClean="0"/>
              <a:t>de Física</a:t>
            </a:r>
            <a:endParaRPr lang="en-GB" sz="44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err="1" smtClean="0"/>
              <a:t>Curso</a:t>
            </a:r>
            <a:r>
              <a:rPr lang="en-GB" dirty="0" smtClean="0"/>
              <a:t> 2012-2013</a:t>
            </a:r>
            <a:endParaRPr lang="en-GB" dirty="0"/>
          </a:p>
        </p:txBody>
      </p:sp>
      <p:pic>
        <p:nvPicPr>
          <p:cNvPr id="4" name="3 Imagen" descr="ESCUD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764704"/>
            <a:ext cx="1224136" cy="1224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2 Gráfico"/>
          <p:cNvGraphicFramePr>
            <a:graphicFrameLocks noGrp="1"/>
          </p:cNvGraphicFramePr>
          <p:nvPr>
            <p:ph sz="quarter" idx="2"/>
          </p:nvPr>
        </p:nvGraphicFramePr>
        <p:xfrm>
          <a:off x="179512" y="1628800"/>
          <a:ext cx="4040188" cy="39417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79512" y="260648"/>
            <a:ext cx="4040188" cy="762000"/>
          </a:xfrm>
        </p:spPr>
        <p:txBody>
          <a:bodyPr/>
          <a:lstStyle/>
          <a:p>
            <a:r>
              <a:rPr lang="es-ES" dirty="0" smtClean="0"/>
              <a:t>JUNIO 2012. OPCIÓN A</a:t>
            </a:r>
            <a:endParaRPr lang="es-ES" dirty="0"/>
          </a:p>
        </p:txBody>
      </p:sp>
      <p:pic>
        <p:nvPicPr>
          <p:cNvPr id="9" name="8 Marcador de contenido" descr="JUNIO A1.pn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355976" y="332656"/>
            <a:ext cx="4609986" cy="6261501"/>
          </a:xfrm>
          <a:ln>
            <a:solidFill>
              <a:schemeClr val="tx1">
                <a:lumMod val="75000"/>
                <a:lumOff val="2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7 Grupo"/>
          <p:cNvGrpSpPr/>
          <p:nvPr/>
        </p:nvGrpSpPr>
        <p:grpSpPr>
          <a:xfrm>
            <a:off x="0" y="548680"/>
            <a:ext cx="8897916" cy="5973469"/>
            <a:chOff x="0" y="548680"/>
            <a:chExt cx="8897916" cy="5973469"/>
          </a:xfrm>
        </p:grpSpPr>
        <p:grpSp>
          <p:nvGrpSpPr>
            <p:cNvPr id="7" name="6 Grupo"/>
            <p:cNvGrpSpPr/>
            <p:nvPr/>
          </p:nvGrpSpPr>
          <p:grpSpPr>
            <a:xfrm>
              <a:off x="0" y="548680"/>
              <a:ext cx="4427984" cy="5904656"/>
              <a:chOff x="0" y="548680"/>
              <a:chExt cx="4427984" cy="5904656"/>
            </a:xfrm>
          </p:grpSpPr>
          <p:graphicFrame>
            <p:nvGraphicFramePr>
              <p:cNvPr id="2" name="5 Gráfico"/>
              <p:cNvGraphicFramePr/>
              <p:nvPr>
                <p:extLst>
                  <p:ext uri="{D42A27DB-BD31-4B8C-83A1-F6EECF244321}">
                    <p14:modId xmlns:p14="http://schemas.microsoft.com/office/powerpoint/2010/main" xmlns="" val="4184553070"/>
                  </p:ext>
                </p:extLst>
              </p:nvPr>
            </p:nvGraphicFramePr>
            <p:xfrm>
              <a:off x="0" y="548680"/>
              <a:ext cx="4427984" cy="2736304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"/>
              </a:graphicData>
            </a:graphic>
          </p:graphicFrame>
          <p:graphicFrame>
            <p:nvGraphicFramePr>
              <p:cNvPr id="3" name="8 Gráfico"/>
              <p:cNvGraphicFramePr/>
              <p:nvPr>
                <p:extLst>
                  <p:ext uri="{D42A27DB-BD31-4B8C-83A1-F6EECF244321}">
                    <p14:modId xmlns:p14="http://schemas.microsoft.com/office/powerpoint/2010/main" xmlns="" val="440954513"/>
                  </p:ext>
                </p:extLst>
              </p:nvPr>
            </p:nvGraphicFramePr>
            <p:xfrm>
              <a:off x="0" y="3284984"/>
              <a:ext cx="4427984" cy="3168352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</p:grpSp>
        <p:pic>
          <p:nvPicPr>
            <p:cNvPr id="5" name="8 Marcador de contenido" descr="JUNIO A1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99992" y="548680"/>
              <a:ext cx="4397924" cy="5973469"/>
            </a:xfrm>
            <a:prstGeom prst="rect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</p:pic>
      </p:grpSp>
      <p:sp>
        <p:nvSpPr>
          <p:cNvPr id="6" name="5 Rectángulo"/>
          <p:cNvSpPr/>
          <p:nvPr/>
        </p:nvSpPr>
        <p:spPr>
          <a:xfrm>
            <a:off x="251520" y="107340"/>
            <a:ext cx="30963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smtClean="0"/>
              <a:t>JUNIO 2012. OPCIÓN A</a:t>
            </a:r>
            <a:endParaRPr lang="es-E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05880" y="444823"/>
            <a:ext cx="4040188" cy="762000"/>
          </a:xfrm>
        </p:spPr>
        <p:txBody>
          <a:bodyPr/>
          <a:lstStyle/>
          <a:p>
            <a:pPr algn="r"/>
            <a:r>
              <a:rPr lang="es-ES" dirty="0" smtClean="0"/>
              <a:t>JUNIO 2012. OPCIÓN B</a:t>
            </a:r>
            <a:endParaRPr lang="es-ES" dirty="0"/>
          </a:p>
        </p:txBody>
      </p:sp>
      <p:graphicFrame>
        <p:nvGraphicFramePr>
          <p:cNvPr id="6" name="3 Gráfico"/>
          <p:cNvGraphicFramePr>
            <a:graphicFrameLocks noGrp="1"/>
          </p:cNvGraphicFramePr>
          <p:nvPr>
            <p:ph sz="quarter" idx="2"/>
          </p:nvPr>
        </p:nvGraphicFramePr>
        <p:xfrm>
          <a:off x="539552" y="1340768"/>
          <a:ext cx="3888432" cy="4248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6 Marcador de contenido" descr="JUNIO B.pn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499992" y="260648"/>
            <a:ext cx="4261661" cy="6188037"/>
          </a:xfrm>
          <a:ln w="12700"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11 Grupo"/>
          <p:cNvGrpSpPr/>
          <p:nvPr/>
        </p:nvGrpSpPr>
        <p:grpSpPr>
          <a:xfrm>
            <a:off x="0" y="35332"/>
            <a:ext cx="8963883" cy="6822668"/>
            <a:chOff x="0" y="35332"/>
            <a:chExt cx="8963883" cy="6822668"/>
          </a:xfrm>
        </p:grpSpPr>
        <p:pic>
          <p:nvPicPr>
            <p:cNvPr id="5" name="4 Imagen" descr="JUNIO B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39952" y="116632"/>
              <a:ext cx="4823931" cy="6741368"/>
            </a:xfrm>
            <a:prstGeom prst="rect">
              <a:avLst/>
            </a:prstGeom>
          </p:spPr>
        </p:pic>
        <p:grpSp>
          <p:nvGrpSpPr>
            <p:cNvPr id="11" name="10 Grupo"/>
            <p:cNvGrpSpPr/>
            <p:nvPr/>
          </p:nvGrpSpPr>
          <p:grpSpPr>
            <a:xfrm>
              <a:off x="0" y="35332"/>
              <a:ext cx="4355976" cy="6822668"/>
              <a:chOff x="0" y="35332"/>
              <a:chExt cx="4355976" cy="6822668"/>
            </a:xfrm>
          </p:grpSpPr>
          <p:sp>
            <p:nvSpPr>
              <p:cNvPr id="6" name="5 Rectángulo"/>
              <p:cNvSpPr/>
              <p:nvPr/>
            </p:nvSpPr>
            <p:spPr>
              <a:xfrm>
                <a:off x="179512" y="35332"/>
                <a:ext cx="273023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s-ES" b="1" dirty="0" smtClean="0"/>
                  <a:t>JUNIO 2012. OPCIÓN B</a:t>
                </a:r>
                <a:endParaRPr lang="es-ES" b="1" dirty="0"/>
              </a:p>
            </p:txBody>
          </p:sp>
          <p:grpSp>
            <p:nvGrpSpPr>
              <p:cNvPr id="10" name="9 Grupo"/>
              <p:cNvGrpSpPr/>
              <p:nvPr/>
            </p:nvGrpSpPr>
            <p:grpSpPr>
              <a:xfrm>
                <a:off x="0" y="548680"/>
                <a:ext cx="4355976" cy="6309320"/>
                <a:chOff x="0" y="404664"/>
                <a:chExt cx="4355976" cy="6309320"/>
              </a:xfrm>
            </p:grpSpPr>
            <p:graphicFrame>
              <p:nvGraphicFramePr>
                <p:cNvPr id="3" name="10 Gráfico"/>
                <p:cNvGraphicFramePr/>
                <p:nvPr>
                  <p:extLst>
                    <p:ext uri="{D42A27DB-BD31-4B8C-83A1-F6EECF244321}">
                      <p14:modId xmlns:p14="http://schemas.microsoft.com/office/powerpoint/2010/main" xmlns="" val="889318001"/>
                    </p:ext>
                  </p:extLst>
                </p:nvPr>
              </p:nvGraphicFramePr>
              <p:xfrm>
                <a:off x="0" y="404664"/>
                <a:ext cx="4355976" cy="3024336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3"/>
                </a:graphicData>
              </a:graphic>
            </p:graphicFrame>
            <p:graphicFrame>
              <p:nvGraphicFramePr>
                <p:cNvPr id="9" name="7 Gráfico"/>
                <p:cNvGraphicFramePr/>
                <p:nvPr>
                  <p:extLst>
                    <p:ext uri="{D42A27DB-BD31-4B8C-83A1-F6EECF244321}">
                      <p14:modId xmlns:p14="http://schemas.microsoft.com/office/powerpoint/2010/main" xmlns="" val="3379633963"/>
                    </p:ext>
                  </p:extLst>
                </p:nvPr>
              </p:nvGraphicFramePr>
              <p:xfrm>
                <a:off x="0" y="3429000"/>
                <a:ext cx="4355976" cy="3284984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4"/>
                </a:graphicData>
              </a:graphic>
            </p:graphicFrame>
          </p:grp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4954555"/>
          </a:xfrm>
        </p:spPr>
        <p:txBody>
          <a:bodyPr>
            <a:normAutofit/>
          </a:bodyPr>
          <a:lstStyle/>
          <a:p>
            <a:r>
              <a:rPr lang="en-GB" sz="1800" b="1" dirty="0" smtClean="0"/>
              <a:t>RECLAMACIÓN:</a:t>
            </a:r>
          </a:p>
          <a:p>
            <a:pPr algn="just">
              <a:buFont typeface="Arial" pitchFamily="34" charset="0"/>
              <a:buChar char="•"/>
            </a:pPr>
            <a:r>
              <a:rPr lang="en-GB" sz="1400" dirty="0" err="1" smtClean="0"/>
              <a:t>Sólo</a:t>
            </a:r>
            <a:r>
              <a:rPr lang="en-GB" sz="1400" dirty="0" smtClean="0"/>
              <a:t> se </a:t>
            </a:r>
            <a:r>
              <a:rPr lang="en-GB" sz="1400" dirty="0" err="1" smtClean="0"/>
              <a:t>comprobará</a:t>
            </a:r>
            <a:r>
              <a:rPr lang="en-GB" sz="1400" dirty="0" smtClean="0"/>
              <a:t> </a:t>
            </a:r>
            <a:r>
              <a:rPr lang="en-GB" sz="1400" dirty="0" err="1" smtClean="0"/>
              <a:t>que</a:t>
            </a:r>
            <a:r>
              <a:rPr lang="en-GB" sz="1400" dirty="0" smtClean="0"/>
              <a:t> se </a:t>
            </a:r>
            <a:r>
              <a:rPr lang="en-GB" sz="1400" dirty="0" err="1" smtClean="0"/>
              <a:t>han</a:t>
            </a:r>
            <a:r>
              <a:rPr lang="en-GB" sz="1400" dirty="0" smtClean="0"/>
              <a:t> </a:t>
            </a:r>
            <a:r>
              <a:rPr lang="en-GB" sz="1400" dirty="0" err="1" smtClean="0"/>
              <a:t>corregido</a:t>
            </a:r>
            <a:r>
              <a:rPr lang="en-GB" sz="1400" dirty="0" smtClean="0"/>
              <a:t> en </a:t>
            </a:r>
            <a:r>
              <a:rPr lang="en-GB" sz="1400" dirty="0" err="1" smtClean="0"/>
              <a:t>su</a:t>
            </a:r>
            <a:r>
              <a:rPr lang="en-GB" sz="1400" dirty="0" smtClean="0"/>
              <a:t> </a:t>
            </a:r>
            <a:r>
              <a:rPr lang="en-GB" sz="1400" dirty="0" err="1" smtClean="0"/>
              <a:t>totalidad</a:t>
            </a:r>
            <a:r>
              <a:rPr lang="en-GB" sz="1400" dirty="0" smtClean="0"/>
              <a:t>, y </a:t>
            </a:r>
            <a:r>
              <a:rPr lang="en-GB" sz="1400" dirty="0" err="1" smtClean="0"/>
              <a:t>que</a:t>
            </a:r>
            <a:r>
              <a:rPr lang="en-GB" sz="1400" dirty="0" smtClean="0"/>
              <a:t> se </a:t>
            </a:r>
            <a:r>
              <a:rPr lang="en-GB" sz="1400" dirty="0" err="1" smtClean="0"/>
              <a:t>han</a:t>
            </a:r>
            <a:r>
              <a:rPr lang="en-GB" sz="1400" dirty="0" smtClean="0"/>
              <a:t> </a:t>
            </a:r>
            <a:r>
              <a:rPr lang="en-GB" sz="1400" dirty="0" err="1" smtClean="0"/>
              <a:t>sumado</a:t>
            </a:r>
            <a:r>
              <a:rPr lang="en-GB" sz="1400" dirty="0" smtClean="0"/>
              <a:t> </a:t>
            </a:r>
            <a:r>
              <a:rPr lang="en-GB" sz="1400" dirty="0" err="1" smtClean="0"/>
              <a:t>las</a:t>
            </a:r>
            <a:r>
              <a:rPr lang="en-GB" sz="1400" dirty="0" smtClean="0"/>
              <a:t> </a:t>
            </a:r>
            <a:r>
              <a:rPr lang="en-GB" sz="1400" dirty="0" err="1" smtClean="0"/>
              <a:t>calificaciones</a:t>
            </a:r>
            <a:r>
              <a:rPr lang="en-GB" sz="1400" dirty="0" smtClean="0"/>
              <a:t> de </a:t>
            </a:r>
            <a:r>
              <a:rPr lang="en-GB" sz="1400" dirty="0" err="1" smtClean="0"/>
              <a:t>todos</a:t>
            </a:r>
            <a:r>
              <a:rPr lang="en-GB" sz="1400" dirty="0" smtClean="0"/>
              <a:t> los </a:t>
            </a:r>
            <a:r>
              <a:rPr lang="en-GB" sz="1400" dirty="0" err="1" smtClean="0"/>
              <a:t>apartados</a:t>
            </a:r>
            <a:r>
              <a:rPr lang="en-GB" sz="1400" dirty="0" smtClean="0"/>
              <a:t>, se </a:t>
            </a:r>
            <a:r>
              <a:rPr lang="en-GB" sz="1400" dirty="0" err="1" smtClean="0"/>
              <a:t>hace</a:t>
            </a:r>
            <a:r>
              <a:rPr lang="en-GB" sz="1400" dirty="0" smtClean="0"/>
              <a:t> </a:t>
            </a:r>
            <a:r>
              <a:rPr lang="en-GB" sz="1400" dirty="0" err="1" smtClean="0"/>
              <a:t>una</a:t>
            </a:r>
            <a:r>
              <a:rPr lang="en-GB" sz="1400" dirty="0" smtClean="0"/>
              <a:t> </a:t>
            </a:r>
            <a:r>
              <a:rPr lang="en-GB" sz="1400" dirty="0" err="1" smtClean="0"/>
              <a:t>revisión</a:t>
            </a:r>
            <a:r>
              <a:rPr lang="en-GB" sz="1400" dirty="0" smtClean="0"/>
              <a:t> del </a:t>
            </a:r>
            <a:r>
              <a:rPr lang="en-GB" sz="1400" dirty="0" err="1" smtClean="0"/>
              <a:t>proceso</a:t>
            </a:r>
            <a:r>
              <a:rPr lang="en-GB" sz="1400" dirty="0" smtClean="0"/>
              <a:t> de </a:t>
            </a:r>
            <a:r>
              <a:rPr lang="en-GB" sz="1400" dirty="0" err="1" smtClean="0"/>
              <a:t>calificación</a:t>
            </a:r>
            <a:r>
              <a:rPr lang="en-GB" sz="1400" dirty="0" smtClean="0"/>
              <a:t> y </a:t>
            </a:r>
            <a:r>
              <a:rPr lang="en-GB" sz="1400" dirty="0" err="1" smtClean="0"/>
              <a:t>puntuación</a:t>
            </a:r>
            <a:r>
              <a:rPr lang="en-GB" sz="1400" dirty="0" smtClean="0"/>
              <a:t>.</a:t>
            </a:r>
          </a:p>
          <a:p>
            <a:pPr algn="just">
              <a:buFont typeface="Arial" pitchFamily="34" charset="0"/>
              <a:buChar char="•"/>
            </a:pPr>
            <a:r>
              <a:rPr lang="en-GB" sz="1400" dirty="0" smtClean="0"/>
              <a:t>Si </a:t>
            </a:r>
            <a:r>
              <a:rPr lang="en-GB" sz="1400" dirty="0" err="1" smtClean="0"/>
              <a:t>procede</a:t>
            </a:r>
            <a:r>
              <a:rPr lang="en-GB" sz="1400" dirty="0" smtClean="0"/>
              <a:t> </a:t>
            </a:r>
            <a:r>
              <a:rPr lang="en-GB" sz="1400" dirty="0" err="1" smtClean="0"/>
              <a:t>hacer</a:t>
            </a:r>
            <a:r>
              <a:rPr lang="en-GB" sz="1400" dirty="0" smtClean="0"/>
              <a:t> </a:t>
            </a:r>
            <a:r>
              <a:rPr lang="en-GB" sz="1400" dirty="0" err="1" smtClean="0"/>
              <a:t>alguna</a:t>
            </a:r>
            <a:r>
              <a:rPr lang="en-GB" sz="1400" dirty="0" smtClean="0"/>
              <a:t> </a:t>
            </a:r>
            <a:r>
              <a:rPr lang="en-GB" sz="1400" dirty="0" err="1" smtClean="0"/>
              <a:t>modificación</a:t>
            </a:r>
            <a:r>
              <a:rPr lang="en-GB" sz="1400" dirty="0" smtClean="0"/>
              <a:t>, el </a:t>
            </a:r>
            <a:r>
              <a:rPr lang="en-GB" sz="1400" dirty="0" err="1" smtClean="0"/>
              <a:t>profesor</a:t>
            </a:r>
            <a:r>
              <a:rPr lang="en-GB" sz="1400" dirty="0" smtClean="0"/>
              <a:t> </a:t>
            </a:r>
            <a:r>
              <a:rPr lang="en-GB" sz="1400" dirty="0" err="1" smtClean="0"/>
              <a:t>que</a:t>
            </a:r>
            <a:r>
              <a:rPr lang="en-GB" sz="1400" dirty="0" smtClean="0"/>
              <a:t> </a:t>
            </a:r>
            <a:r>
              <a:rPr lang="en-GB" sz="1400" dirty="0" err="1" smtClean="0"/>
              <a:t>revisa</a:t>
            </a:r>
            <a:r>
              <a:rPr lang="en-GB" sz="1400" dirty="0" smtClean="0"/>
              <a:t> el </a:t>
            </a:r>
            <a:r>
              <a:rPr lang="en-GB" sz="1400" dirty="0" err="1" smtClean="0"/>
              <a:t>examen</a:t>
            </a:r>
            <a:r>
              <a:rPr lang="en-GB" sz="1400" dirty="0" smtClean="0"/>
              <a:t> </a:t>
            </a:r>
            <a:r>
              <a:rPr lang="en-GB" sz="1400" dirty="0" err="1" smtClean="0"/>
              <a:t>hace</a:t>
            </a:r>
            <a:r>
              <a:rPr lang="en-GB" sz="1400" dirty="0" smtClean="0"/>
              <a:t> </a:t>
            </a:r>
            <a:r>
              <a:rPr lang="en-GB" sz="1400" dirty="0" err="1" smtClean="0"/>
              <a:t>las</a:t>
            </a:r>
            <a:r>
              <a:rPr lang="en-GB" sz="1400" dirty="0" smtClean="0"/>
              <a:t> </a:t>
            </a:r>
            <a:r>
              <a:rPr lang="en-GB" sz="1400" dirty="0" err="1" smtClean="0"/>
              <a:t>anotaciones</a:t>
            </a:r>
            <a:r>
              <a:rPr lang="en-GB" sz="1400" dirty="0" smtClean="0"/>
              <a:t> </a:t>
            </a:r>
            <a:r>
              <a:rPr lang="en-GB" sz="1400" dirty="0" err="1" smtClean="0"/>
              <a:t>precisas</a:t>
            </a:r>
            <a:r>
              <a:rPr lang="en-GB" sz="1400" dirty="0" smtClean="0"/>
              <a:t> con </a:t>
            </a:r>
            <a:r>
              <a:rPr lang="en-GB" sz="1400" dirty="0" err="1" smtClean="0"/>
              <a:t>rotulador</a:t>
            </a:r>
            <a:r>
              <a:rPr lang="en-GB" sz="1400" dirty="0" smtClean="0"/>
              <a:t> de </a:t>
            </a:r>
            <a:r>
              <a:rPr lang="en-GB" sz="1400" dirty="0" err="1" smtClean="0"/>
              <a:t>diferente</a:t>
            </a:r>
            <a:r>
              <a:rPr lang="en-GB" sz="1400" dirty="0" smtClean="0"/>
              <a:t> </a:t>
            </a:r>
            <a:r>
              <a:rPr lang="en-GB" sz="1400" dirty="0" err="1" smtClean="0"/>
              <a:t>color</a:t>
            </a:r>
            <a:r>
              <a:rPr lang="en-GB" sz="1400" dirty="0" smtClean="0"/>
              <a:t>, de </a:t>
            </a:r>
            <a:r>
              <a:rPr lang="en-GB" sz="1400" dirty="0" err="1" smtClean="0"/>
              <a:t>manera</a:t>
            </a:r>
            <a:r>
              <a:rPr lang="en-GB" sz="1400" dirty="0" smtClean="0"/>
              <a:t> </a:t>
            </a:r>
            <a:r>
              <a:rPr lang="en-GB" sz="1400" dirty="0" err="1" smtClean="0"/>
              <a:t>que</a:t>
            </a:r>
            <a:r>
              <a:rPr lang="en-GB" sz="1400" dirty="0" smtClean="0"/>
              <a:t> se </a:t>
            </a:r>
            <a:r>
              <a:rPr lang="en-GB" sz="1400" dirty="0" err="1" smtClean="0"/>
              <a:t>comprenda</a:t>
            </a:r>
            <a:r>
              <a:rPr lang="en-GB" sz="1400" dirty="0" smtClean="0"/>
              <a:t> </a:t>
            </a:r>
            <a:r>
              <a:rPr lang="en-GB" sz="1400" dirty="0" err="1" smtClean="0"/>
              <a:t>por</a:t>
            </a:r>
            <a:r>
              <a:rPr lang="en-GB" sz="1400" dirty="0" smtClean="0"/>
              <a:t> </a:t>
            </a:r>
            <a:r>
              <a:rPr lang="en-GB" sz="1400" dirty="0" err="1" smtClean="0"/>
              <a:t>qué</a:t>
            </a:r>
            <a:r>
              <a:rPr lang="en-GB" sz="1400" dirty="0" smtClean="0"/>
              <a:t> se </a:t>
            </a:r>
            <a:r>
              <a:rPr lang="en-GB" sz="1400" dirty="0" err="1" smtClean="0"/>
              <a:t>hace</a:t>
            </a:r>
            <a:r>
              <a:rPr lang="en-GB" sz="1400" dirty="0" smtClean="0"/>
              <a:t> la </a:t>
            </a:r>
            <a:r>
              <a:rPr lang="en-GB" sz="1400" dirty="0" err="1" smtClean="0"/>
              <a:t>corrección</a:t>
            </a:r>
            <a:r>
              <a:rPr lang="en-GB" sz="1400" dirty="0" smtClean="0"/>
              <a:t>.</a:t>
            </a:r>
          </a:p>
          <a:p>
            <a:pPr algn="just">
              <a:buFont typeface="Arial" pitchFamily="34" charset="0"/>
              <a:buChar char="•"/>
            </a:pPr>
            <a:r>
              <a:rPr lang="en-GB" sz="1400" dirty="0" smtClean="0"/>
              <a:t>La </a:t>
            </a:r>
            <a:r>
              <a:rPr lang="en-GB" sz="1400" dirty="0" err="1" smtClean="0"/>
              <a:t>calificación</a:t>
            </a:r>
            <a:r>
              <a:rPr lang="en-GB" sz="1400" dirty="0" smtClean="0"/>
              <a:t> </a:t>
            </a:r>
            <a:r>
              <a:rPr lang="en-GB" sz="1400" b="1" dirty="0" smtClean="0"/>
              <a:t>NO PODRÁ SER MENOR  </a:t>
            </a:r>
            <a:r>
              <a:rPr lang="en-GB" sz="1400" dirty="0" err="1" smtClean="0"/>
              <a:t>que</a:t>
            </a:r>
            <a:r>
              <a:rPr lang="en-GB" sz="1400" dirty="0" smtClean="0"/>
              <a:t> la </a:t>
            </a:r>
            <a:r>
              <a:rPr lang="en-GB" sz="1400" dirty="0" err="1" smtClean="0"/>
              <a:t>que</a:t>
            </a:r>
            <a:r>
              <a:rPr lang="en-GB" sz="1400" dirty="0" smtClean="0"/>
              <a:t> </a:t>
            </a:r>
            <a:r>
              <a:rPr lang="en-GB" sz="1400" dirty="0" err="1" smtClean="0"/>
              <a:t>tenía</a:t>
            </a:r>
            <a:r>
              <a:rPr lang="en-GB" sz="1400" dirty="0" smtClean="0"/>
              <a:t> en el </a:t>
            </a:r>
            <a:r>
              <a:rPr lang="en-GB" sz="1400" dirty="0" err="1" smtClean="0"/>
              <a:t>examen</a:t>
            </a:r>
            <a:r>
              <a:rPr lang="en-GB" sz="1400" dirty="0" smtClean="0"/>
              <a:t> </a:t>
            </a:r>
            <a:r>
              <a:rPr lang="en-GB" sz="1400" dirty="0" err="1" smtClean="0"/>
              <a:t>inicialmente</a:t>
            </a:r>
            <a:r>
              <a:rPr lang="en-GB" sz="1400" dirty="0" smtClean="0"/>
              <a:t>.</a:t>
            </a:r>
          </a:p>
          <a:p>
            <a:pPr algn="just">
              <a:buFont typeface="Arial" pitchFamily="34" charset="0"/>
              <a:buChar char="•"/>
            </a:pPr>
            <a:r>
              <a:rPr lang="en-GB" sz="1400" dirty="0" smtClean="0"/>
              <a:t>La nota final </a:t>
            </a:r>
            <a:r>
              <a:rPr lang="en-GB" sz="1400" dirty="0" err="1" smtClean="0"/>
              <a:t>será</a:t>
            </a:r>
            <a:r>
              <a:rPr lang="en-GB" sz="1400" dirty="0" smtClean="0"/>
              <a:t> la </a:t>
            </a:r>
            <a:r>
              <a:rPr lang="en-GB" sz="1400" dirty="0" err="1" smtClean="0"/>
              <a:t>última</a:t>
            </a:r>
            <a:r>
              <a:rPr lang="en-GB" sz="1400" dirty="0" smtClean="0"/>
              <a:t> nota </a:t>
            </a:r>
            <a:r>
              <a:rPr lang="en-GB" sz="1400" dirty="0" err="1" smtClean="0"/>
              <a:t>corregida</a:t>
            </a:r>
            <a:r>
              <a:rPr lang="en-GB" sz="1400" dirty="0" smtClean="0"/>
              <a:t>.</a:t>
            </a:r>
          </a:p>
          <a:p>
            <a:pPr algn="just">
              <a:buFont typeface="Arial" pitchFamily="34" charset="0"/>
              <a:buChar char="•"/>
            </a:pPr>
            <a:r>
              <a:rPr lang="en-GB" sz="1400" dirty="0" smtClean="0"/>
              <a:t>No hay </a:t>
            </a:r>
            <a:r>
              <a:rPr lang="en-GB" sz="1400" dirty="0" err="1" smtClean="0"/>
              <a:t>posibilidad</a:t>
            </a:r>
            <a:r>
              <a:rPr lang="en-GB" sz="1400" dirty="0" smtClean="0"/>
              <a:t> de </a:t>
            </a:r>
            <a:r>
              <a:rPr lang="en-GB" sz="1400" dirty="0" err="1" smtClean="0"/>
              <a:t>solicitar</a:t>
            </a:r>
            <a:r>
              <a:rPr lang="en-GB" sz="1400" dirty="0" smtClean="0"/>
              <a:t> </a:t>
            </a:r>
            <a:r>
              <a:rPr lang="en-GB" sz="1400" dirty="0" err="1" smtClean="0"/>
              <a:t>doble</a:t>
            </a:r>
            <a:r>
              <a:rPr lang="en-GB" sz="1400" dirty="0" smtClean="0"/>
              <a:t> </a:t>
            </a:r>
            <a:r>
              <a:rPr lang="en-GB" sz="1400" dirty="0" err="1" smtClean="0"/>
              <a:t>corrección</a:t>
            </a:r>
            <a:r>
              <a:rPr lang="en-GB" sz="1400" dirty="0" smtClean="0"/>
              <a:t> posterior </a:t>
            </a:r>
            <a:r>
              <a:rPr lang="en-GB" sz="1400" dirty="0" err="1" smtClean="0"/>
              <a:t>ni</a:t>
            </a:r>
            <a:r>
              <a:rPr lang="en-GB" sz="1400" dirty="0" smtClean="0"/>
              <a:t> vista de los </a:t>
            </a:r>
            <a:r>
              <a:rPr lang="en-GB" sz="1400" dirty="0" err="1" smtClean="0"/>
              <a:t>exámenes</a:t>
            </a:r>
            <a:r>
              <a:rPr lang="en-GB" sz="1400" dirty="0" smtClean="0"/>
              <a:t> </a:t>
            </a:r>
            <a:r>
              <a:rPr lang="en-GB" sz="1400" dirty="0" err="1" smtClean="0"/>
              <a:t>corregidos</a:t>
            </a:r>
            <a:r>
              <a:rPr lang="en-GB" sz="1400" dirty="0" smtClean="0"/>
              <a:t>.</a:t>
            </a:r>
          </a:p>
          <a:p>
            <a:pPr>
              <a:buFont typeface="Arial" pitchFamily="34" charset="0"/>
              <a:buChar char="•"/>
            </a:pPr>
            <a:endParaRPr lang="en-GB" sz="1400" dirty="0" smtClean="0"/>
          </a:p>
          <a:p>
            <a:pPr>
              <a:buFont typeface="Arial" pitchFamily="34" charset="0"/>
              <a:buChar char="•"/>
            </a:pPr>
            <a:endParaRPr lang="en-GB" sz="1400" dirty="0" smtClean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648072"/>
          </a:xfrm>
        </p:spPr>
        <p:txBody>
          <a:bodyPr>
            <a:normAutofit/>
          </a:bodyPr>
          <a:lstStyle/>
          <a:p>
            <a:r>
              <a:rPr lang="en-GB" sz="2000" dirty="0" smtClean="0"/>
              <a:t>RECLAMACIONES Y SEGUNDAS CORRECCIONES</a:t>
            </a:r>
            <a:endParaRPr lang="en-GB" sz="2000" dirty="0"/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07181387"/>
              </p:ext>
            </p:extLst>
          </p:nvPr>
        </p:nvGraphicFramePr>
        <p:xfrm>
          <a:off x="179512" y="4077072"/>
          <a:ext cx="8784974" cy="17281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1846"/>
                <a:gridCol w="1913761"/>
                <a:gridCol w="1913761"/>
                <a:gridCol w="1717803"/>
                <a:gridCol w="1717803"/>
              </a:tblGrid>
              <a:tr h="1241095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Nº TOTAL EXÁMENES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Nº</a:t>
                      </a:r>
                      <a:r>
                        <a:rPr lang="en-GB" sz="1400" baseline="0" dirty="0" smtClean="0"/>
                        <a:t> DE RECLAMACIONES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PORCENTAJE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Nº DE EXAMENES</a:t>
                      </a:r>
                      <a:r>
                        <a:rPr lang="en-GB" sz="1400" baseline="0" dirty="0" smtClean="0"/>
                        <a:t>  CON CAMBIO DE NOTA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PORCENTAJE</a:t>
                      </a:r>
                      <a:endParaRPr lang="en-GB" sz="1400" dirty="0"/>
                    </a:p>
                  </a:txBody>
                  <a:tcPr/>
                </a:tc>
              </a:tr>
              <a:tr h="487097"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/>
                        <a:t>484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/>
                        <a:t>118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/>
                        <a:t>24 %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/>
                        <a:t>9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/>
                        <a:t>7,6 %</a:t>
                      </a:r>
                      <a:endParaRPr lang="en-GB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4 Rectángulo"/>
          <p:cNvSpPr/>
          <p:nvPr/>
        </p:nvSpPr>
        <p:spPr>
          <a:xfrm>
            <a:off x="395536" y="188640"/>
            <a:ext cx="16385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/>
              <a:t>JUNIO 2012. </a:t>
            </a:r>
            <a:endParaRPr lang="es-E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395536" y="1268760"/>
            <a:ext cx="8229600" cy="4954555"/>
          </a:xfrm>
        </p:spPr>
        <p:txBody>
          <a:bodyPr>
            <a:normAutofit/>
          </a:bodyPr>
          <a:lstStyle/>
          <a:p>
            <a:r>
              <a:rPr lang="en-GB" sz="1800" b="1" dirty="0" smtClean="0"/>
              <a:t>SEGUNDA CORRECCIÓN:</a:t>
            </a:r>
          </a:p>
          <a:p>
            <a:pPr algn="just">
              <a:buFont typeface="Arial" pitchFamily="34" charset="0"/>
              <a:buChar char="•"/>
            </a:pPr>
            <a:r>
              <a:rPr lang="en-GB" sz="1400" dirty="0" smtClean="0"/>
              <a:t>Los </a:t>
            </a:r>
            <a:r>
              <a:rPr lang="en-GB" sz="1400" dirty="0" err="1" smtClean="0"/>
              <a:t>exámenes</a:t>
            </a:r>
            <a:r>
              <a:rPr lang="en-GB" sz="1400" dirty="0" smtClean="0"/>
              <a:t> </a:t>
            </a:r>
            <a:r>
              <a:rPr lang="en-GB" sz="1400" dirty="0" err="1" smtClean="0"/>
              <a:t>serán</a:t>
            </a:r>
            <a:r>
              <a:rPr lang="en-GB" sz="1400" dirty="0" smtClean="0"/>
              <a:t> </a:t>
            </a:r>
            <a:r>
              <a:rPr lang="en-GB" sz="1400" b="1" dirty="0" smtClean="0"/>
              <a:t>CORREGIDOS DE NUEVO, POR UN PROFRESOR ESPECIALISTA DISTINTO  DEL PRIMER CORRECTOR. </a:t>
            </a:r>
            <a:r>
              <a:rPr lang="en-GB" sz="1400" b="1" dirty="0"/>
              <a:t>L</a:t>
            </a:r>
            <a:r>
              <a:rPr lang="en-GB" sz="1400" dirty="0" smtClean="0"/>
              <a:t>a </a:t>
            </a:r>
            <a:r>
              <a:rPr lang="en-GB" sz="1400" dirty="0" err="1" smtClean="0"/>
              <a:t>corrección</a:t>
            </a:r>
            <a:r>
              <a:rPr lang="en-GB" sz="1400" dirty="0" smtClean="0"/>
              <a:t> se </a:t>
            </a:r>
            <a:r>
              <a:rPr lang="en-GB" sz="1400" dirty="0" err="1" smtClean="0"/>
              <a:t>realiza</a:t>
            </a:r>
            <a:r>
              <a:rPr lang="en-GB" sz="1400" dirty="0" smtClean="0"/>
              <a:t> en </a:t>
            </a:r>
            <a:r>
              <a:rPr lang="en-GB" sz="1400" dirty="0" err="1" smtClean="0"/>
              <a:t>diferente</a:t>
            </a:r>
            <a:r>
              <a:rPr lang="en-GB" sz="1400" dirty="0" smtClean="0"/>
              <a:t> </a:t>
            </a:r>
            <a:r>
              <a:rPr lang="en-GB" sz="1400" dirty="0" err="1" smtClean="0"/>
              <a:t>color</a:t>
            </a:r>
            <a:r>
              <a:rPr lang="en-GB" sz="1400" dirty="0" smtClean="0"/>
              <a:t>.</a:t>
            </a:r>
          </a:p>
          <a:p>
            <a:pPr algn="just">
              <a:buFont typeface="Arial" pitchFamily="34" charset="0"/>
              <a:buChar char="•"/>
            </a:pPr>
            <a:r>
              <a:rPr lang="en-GB" sz="1400" dirty="0" smtClean="0"/>
              <a:t>Se </a:t>
            </a:r>
            <a:r>
              <a:rPr lang="en-GB" sz="1400" dirty="0" err="1" smtClean="0"/>
              <a:t>deben</a:t>
            </a:r>
            <a:r>
              <a:rPr lang="en-GB" sz="1400" dirty="0" smtClean="0"/>
              <a:t> </a:t>
            </a:r>
            <a:r>
              <a:rPr lang="en-GB" sz="1400" dirty="0" err="1" smtClean="0"/>
              <a:t>hacer</a:t>
            </a:r>
            <a:r>
              <a:rPr lang="en-GB" sz="1400" dirty="0" smtClean="0"/>
              <a:t> </a:t>
            </a:r>
            <a:r>
              <a:rPr lang="en-GB" sz="1400" dirty="0" err="1" smtClean="0"/>
              <a:t>las</a:t>
            </a:r>
            <a:r>
              <a:rPr lang="en-GB" sz="1400" dirty="0" smtClean="0"/>
              <a:t> </a:t>
            </a:r>
            <a:r>
              <a:rPr lang="en-GB" sz="1400" dirty="0" err="1" smtClean="0"/>
              <a:t>anotaciones</a:t>
            </a:r>
            <a:r>
              <a:rPr lang="en-GB" sz="1400" dirty="0" smtClean="0"/>
              <a:t> </a:t>
            </a:r>
            <a:r>
              <a:rPr lang="en-GB" sz="1400" dirty="0" err="1" smtClean="0"/>
              <a:t>necesarias</a:t>
            </a:r>
            <a:r>
              <a:rPr lang="en-GB" sz="1400" dirty="0" smtClean="0"/>
              <a:t> </a:t>
            </a:r>
            <a:r>
              <a:rPr lang="en-GB" sz="1400" dirty="0" err="1" smtClean="0"/>
              <a:t>tanto</a:t>
            </a:r>
            <a:r>
              <a:rPr lang="en-GB" sz="1400" dirty="0" smtClean="0"/>
              <a:t> de </a:t>
            </a:r>
            <a:r>
              <a:rPr lang="en-GB" sz="1400" dirty="0" err="1" smtClean="0"/>
              <a:t>puntuación</a:t>
            </a:r>
            <a:r>
              <a:rPr lang="en-GB" sz="1400" dirty="0" smtClean="0"/>
              <a:t> </a:t>
            </a:r>
            <a:r>
              <a:rPr lang="en-GB" sz="1400" dirty="0" err="1" smtClean="0"/>
              <a:t>como</a:t>
            </a:r>
            <a:r>
              <a:rPr lang="en-GB" sz="1400" dirty="0" smtClean="0"/>
              <a:t> </a:t>
            </a:r>
            <a:r>
              <a:rPr lang="en-GB" sz="1400" dirty="0" err="1" smtClean="0"/>
              <a:t>breves</a:t>
            </a:r>
            <a:r>
              <a:rPr lang="en-GB" sz="1400" dirty="0" smtClean="0"/>
              <a:t> </a:t>
            </a:r>
            <a:r>
              <a:rPr lang="en-GB" sz="1400" dirty="0" err="1" smtClean="0"/>
              <a:t>comentarios</a:t>
            </a:r>
            <a:r>
              <a:rPr lang="en-GB" sz="1400" dirty="0" smtClean="0"/>
              <a:t> </a:t>
            </a:r>
            <a:r>
              <a:rPr lang="en-GB" sz="1400" dirty="0" err="1" smtClean="0"/>
              <a:t>para</a:t>
            </a:r>
            <a:r>
              <a:rPr lang="en-GB" sz="1400" dirty="0" smtClean="0"/>
              <a:t> </a:t>
            </a:r>
            <a:r>
              <a:rPr lang="en-GB" sz="1400" dirty="0" err="1" smtClean="0"/>
              <a:t>justificar</a:t>
            </a:r>
            <a:r>
              <a:rPr lang="en-GB" sz="1400" dirty="0" smtClean="0"/>
              <a:t> la </a:t>
            </a:r>
            <a:r>
              <a:rPr lang="en-GB" sz="1400" dirty="0" err="1" smtClean="0"/>
              <a:t>nueva</a:t>
            </a:r>
            <a:r>
              <a:rPr lang="en-GB" sz="1400" dirty="0" smtClean="0"/>
              <a:t> </a:t>
            </a:r>
            <a:r>
              <a:rPr lang="en-GB" sz="1400" dirty="0" err="1" smtClean="0"/>
              <a:t>calificación</a:t>
            </a:r>
            <a:r>
              <a:rPr lang="en-GB" sz="1400" dirty="0" smtClean="0"/>
              <a:t> de la </a:t>
            </a:r>
            <a:r>
              <a:rPr lang="en-GB" sz="1400" dirty="0" err="1" smtClean="0"/>
              <a:t>pregunta</a:t>
            </a:r>
            <a:r>
              <a:rPr lang="en-GB" sz="1400" dirty="0" smtClean="0"/>
              <a:t>.</a:t>
            </a:r>
          </a:p>
          <a:p>
            <a:pPr algn="just">
              <a:buFont typeface="Arial" pitchFamily="34" charset="0"/>
              <a:buChar char="•"/>
            </a:pPr>
            <a:r>
              <a:rPr lang="en-GB" sz="1400" dirty="0" smtClean="0"/>
              <a:t>La nota </a:t>
            </a:r>
            <a:r>
              <a:rPr lang="en-GB" sz="1400" dirty="0" err="1" smtClean="0"/>
              <a:t>podrá</a:t>
            </a:r>
            <a:r>
              <a:rPr lang="en-GB" sz="1400" dirty="0" smtClean="0"/>
              <a:t> </a:t>
            </a:r>
            <a:r>
              <a:rPr lang="en-GB" sz="1400" b="1" dirty="0" smtClean="0"/>
              <a:t>SUBIR o BAJAR, </a:t>
            </a:r>
            <a:r>
              <a:rPr lang="en-GB" sz="1400" dirty="0" err="1" smtClean="0"/>
              <a:t>respecto</a:t>
            </a:r>
            <a:r>
              <a:rPr lang="en-GB" sz="1400" dirty="0" smtClean="0"/>
              <a:t> a la nota </a:t>
            </a:r>
            <a:r>
              <a:rPr lang="en-GB" sz="1400" dirty="0" err="1" smtClean="0"/>
              <a:t>inicial</a:t>
            </a:r>
            <a:r>
              <a:rPr lang="en-GB" sz="1400" dirty="0" smtClean="0"/>
              <a:t>.</a:t>
            </a:r>
          </a:p>
          <a:p>
            <a:pPr algn="just">
              <a:buFont typeface="Arial" pitchFamily="34" charset="0"/>
              <a:buChar char="•"/>
            </a:pPr>
            <a:r>
              <a:rPr lang="en-GB" sz="1400" dirty="0" smtClean="0"/>
              <a:t>La </a:t>
            </a:r>
            <a:r>
              <a:rPr lang="en-GB" sz="1400" dirty="0" err="1" smtClean="0"/>
              <a:t>calificación</a:t>
            </a:r>
            <a:r>
              <a:rPr lang="en-GB" sz="1400" dirty="0" smtClean="0"/>
              <a:t> </a:t>
            </a:r>
            <a:r>
              <a:rPr lang="en-GB" sz="1400" dirty="0" err="1" smtClean="0"/>
              <a:t>será</a:t>
            </a:r>
            <a:r>
              <a:rPr lang="en-GB" sz="1400" dirty="0" smtClean="0"/>
              <a:t> la media </a:t>
            </a:r>
            <a:r>
              <a:rPr lang="en-GB" sz="1400" dirty="0" err="1" smtClean="0"/>
              <a:t>aritmética</a:t>
            </a:r>
            <a:r>
              <a:rPr lang="en-GB" sz="1400" dirty="0" smtClean="0"/>
              <a:t> de </a:t>
            </a:r>
            <a:r>
              <a:rPr lang="en-GB" sz="1400" dirty="0" err="1" smtClean="0"/>
              <a:t>las</a:t>
            </a:r>
            <a:r>
              <a:rPr lang="en-GB" sz="1400" dirty="0" smtClean="0"/>
              <a:t> </a:t>
            </a:r>
            <a:r>
              <a:rPr lang="en-GB" sz="1400" dirty="0" err="1" smtClean="0"/>
              <a:t>calificaciones</a:t>
            </a:r>
            <a:r>
              <a:rPr lang="en-GB" sz="1400" dirty="0" smtClean="0"/>
              <a:t> de </a:t>
            </a:r>
            <a:r>
              <a:rPr lang="en-GB" sz="1400" dirty="0" err="1" smtClean="0"/>
              <a:t>las</a:t>
            </a:r>
            <a:r>
              <a:rPr lang="en-GB" sz="1400" dirty="0" smtClean="0"/>
              <a:t> dos </a:t>
            </a:r>
            <a:r>
              <a:rPr lang="en-GB" sz="1400" dirty="0" err="1" smtClean="0"/>
              <a:t>correcciones</a:t>
            </a:r>
            <a:r>
              <a:rPr lang="en-GB" sz="1400" dirty="0" smtClean="0"/>
              <a:t>. Si entre </a:t>
            </a:r>
            <a:r>
              <a:rPr lang="en-GB" sz="1400" dirty="0" err="1" smtClean="0"/>
              <a:t>ambas</a:t>
            </a:r>
            <a:r>
              <a:rPr lang="en-GB" sz="1400" dirty="0" smtClean="0"/>
              <a:t> </a:t>
            </a:r>
            <a:r>
              <a:rPr lang="en-GB" sz="1400" dirty="0" err="1" smtClean="0"/>
              <a:t>existiera</a:t>
            </a:r>
            <a:r>
              <a:rPr lang="en-GB" sz="1400" dirty="0" smtClean="0"/>
              <a:t> </a:t>
            </a:r>
            <a:r>
              <a:rPr lang="en-GB" sz="1400" dirty="0" err="1" smtClean="0"/>
              <a:t>una</a:t>
            </a:r>
            <a:r>
              <a:rPr lang="en-GB" sz="1400" dirty="0" smtClean="0"/>
              <a:t> </a:t>
            </a:r>
            <a:r>
              <a:rPr lang="en-GB" sz="1400" dirty="0" err="1" smtClean="0"/>
              <a:t>diferencia</a:t>
            </a:r>
            <a:r>
              <a:rPr lang="en-GB" sz="1400" dirty="0" smtClean="0"/>
              <a:t> de 2 o </a:t>
            </a:r>
            <a:r>
              <a:rPr lang="en-GB" sz="1400" dirty="0" err="1" smtClean="0"/>
              <a:t>más</a:t>
            </a:r>
            <a:r>
              <a:rPr lang="en-GB" sz="1400" dirty="0" smtClean="0"/>
              <a:t> </a:t>
            </a:r>
            <a:r>
              <a:rPr lang="en-GB" sz="1400" dirty="0" err="1" smtClean="0"/>
              <a:t>puntos</a:t>
            </a:r>
            <a:r>
              <a:rPr lang="en-GB" sz="1400" dirty="0" smtClean="0"/>
              <a:t>, un </a:t>
            </a:r>
            <a:r>
              <a:rPr lang="en-GB" sz="1400" dirty="0" err="1" smtClean="0"/>
              <a:t>miembro</a:t>
            </a:r>
            <a:r>
              <a:rPr lang="en-GB" sz="1400" dirty="0" smtClean="0"/>
              <a:t> </a:t>
            </a:r>
            <a:r>
              <a:rPr lang="en-GB" sz="1400" dirty="0" err="1" smtClean="0"/>
              <a:t>diferente</a:t>
            </a:r>
            <a:r>
              <a:rPr lang="en-GB" sz="1400" dirty="0" smtClean="0"/>
              <a:t> del tribunal </a:t>
            </a:r>
            <a:r>
              <a:rPr lang="en-GB" sz="1400" dirty="0" err="1" smtClean="0"/>
              <a:t>realizará</a:t>
            </a:r>
            <a:r>
              <a:rPr lang="en-GB" sz="1400" dirty="0" smtClean="0"/>
              <a:t> </a:t>
            </a:r>
            <a:r>
              <a:rPr lang="en-GB" sz="1400" dirty="0" err="1" smtClean="0"/>
              <a:t>una</a:t>
            </a:r>
            <a:r>
              <a:rPr lang="en-GB" sz="1400" dirty="0" smtClean="0"/>
              <a:t> </a:t>
            </a:r>
            <a:r>
              <a:rPr lang="en-GB" sz="1400" dirty="0" err="1" smtClean="0"/>
              <a:t>tercera</a:t>
            </a:r>
            <a:r>
              <a:rPr lang="en-GB" sz="1400" dirty="0" smtClean="0"/>
              <a:t> </a:t>
            </a:r>
            <a:r>
              <a:rPr lang="en-GB" sz="1400" dirty="0" err="1" smtClean="0"/>
              <a:t>corrección</a:t>
            </a:r>
            <a:r>
              <a:rPr lang="en-GB" sz="1400" dirty="0" smtClean="0"/>
              <a:t>. La </a:t>
            </a:r>
            <a:r>
              <a:rPr lang="en-GB" sz="1400" dirty="0" err="1" smtClean="0"/>
              <a:t>calificación</a:t>
            </a:r>
            <a:r>
              <a:rPr lang="en-GB" sz="1400" dirty="0" smtClean="0"/>
              <a:t>  </a:t>
            </a:r>
            <a:r>
              <a:rPr lang="en-GB" sz="1400" dirty="0" err="1" smtClean="0"/>
              <a:t>será</a:t>
            </a:r>
            <a:r>
              <a:rPr lang="en-GB" sz="1400" dirty="0" smtClean="0"/>
              <a:t> la media de </a:t>
            </a:r>
            <a:r>
              <a:rPr lang="en-GB" sz="1400" dirty="0" err="1" smtClean="0"/>
              <a:t>las</a:t>
            </a:r>
            <a:r>
              <a:rPr lang="en-GB" sz="1400" dirty="0" smtClean="0"/>
              <a:t> </a:t>
            </a:r>
            <a:r>
              <a:rPr lang="en-GB" sz="1400" dirty="0" err="1" smtClean="0"/>
              <a:t>tres</a:t>
            </a:r>
            <a:r>
              <a:rPr lang="en-GB" sz="1400" dirty="0" smtClean="0"/>
              <a:t> </a:t>
            </a:r>
            <a:r>
              <a:rPr lang="en-GB" sz="1400" dirty="0" err="1" smtClean="0"/>
              <a:t>calificaciones</a:t>
            </a:r>
            <a:r>
              <a:rPr lang="en-GB" sz="1400" dirty="0" smtClean="0"/>
              <a:t>.</a:t>
            </a:r>
          </a:p>
          <a:p>
            <a:pPr algn="just">
              <a:buFont typeface="Arial" pitchFamily="34" charset="0"/>
              <a:buChar char="•"/>
            </a:pPr>
            <a:r>
              <a:rPr lang="en-GB" sz="1400" dirty="0" smtClean="0"/>
              <a:t>El </a:t>
            </a:r>
            <a:r>
              <a:rPr lang="en-GB" sz="1400" dirty="0" err="1" smtClean="0"/>
              <a:t>estudiante</a:t>
            </a:r>
            <a:r>
              <a:rPr lang="en-GB" sz="1400" dirty="0" smtClean="0"/>
              <a:t> </a:t>
            </a:r>
            <a:r>
              <a:rPr lang="en-GB" sz="1400" dirty="0" err="1" smtClean="0"/>
              <a:t>tendrá</a:t>
            </a:r>
            <a:r>
              <a:rPr lang="en-GB" sz="1400" dirty="0" smtClean="0"/>
              <a:t> </a:t>
            </a:r>
            <a:r>
              <a:rPr lang="en-GB" sz="1400" dirty="0" err="1" smtClean="0"/>
              <a:t>derecho</a:t>
            </a:r>
            <a:r>
              <a:rPr lang="en-GB" sz="1400" dirty="0" smtClean="0"/>
              <a:t> a </a:t>
            </a:r>
            <a:r>
              <a:rPr lang="en-GB" sz="1400" dirty="0" err="1" smtClean="0"/>
              <a:t>ver</a:t>
            </a:r>
            <a:r>
              <a:rPr lang="en-GB" sz="1400" dirty="0" smtClean="0"/>
              <a:t> el </a:t>
            </a:r>
            <a:r>
              <a:rPr lang="en-GB" sz="1400" dirty="0" err="1" smtClean="0"/>
              <a:t>examen</a:t>
            </a:r>
            <a:r>
              <a:rPr lang="en-GB" sz="1400" dirty="0" smtClean="0"/>
              <a:t> </a:t>
            </a:r>
            <a:r>
              <a:rPr lang="en-GB" sz="1400" dirty="0" err="1" smtClean="0"/>
              <a:t>corregido</a:t>
            </a:r>
            <a:r>
              <a:rPr lang="en-GB" sz="1400" dirty="0" smtClean="0"/>
              <a:t> en el </a:t>
            </a:r>
            <a:r>
              <a:rPr lang="en-GB" sz="1400" dirty="0" err="1" smtClean="0"/>
              <a:t>plazo</a:t>
            </a:r>
            <a:r>
              <a:rPr lang="en-GB" sz="1400" dirty="0" smtClean="0"/>
              <a:t> de </a:t>
            </a:r>
            <a:r>
              <a:rPr lang="en-GB" sz="1400" dirty="0" err="1" smtClean="0"/>
              <a:t>diez</a:t>
            </a:r>
            <a:r>
              <a:rPr lang="en-GB" sz="1400" dirty="0" smtClean="0"/>
              <a:t> </a:t>
            </a:r>
            <a:r>
              <a:rPr lang="en-GB" sz="1400" dirty="0" err="1" smtClean="0"/>
              <a:t>días</a:t>
            </a:r>
            <a:r>
              <a:rPr lang="en-GB" sz="1400" dirty="0" smtClean="0"/>
              <a:t>  </a:t>
            </a:r>
            <a:r>
              <a:rPr lang="en-GB" sz="1400" dirty="0" err="1" smtClean="0"/>
              <a:t>hábiles</a:t>
            </a:r>
            <a:r>
              <a:rPr lang="en-GB" sz="1400" dirty="0" smtClean="0"/>
              <a:t>.</a:t>
            </a:r>
          </a:p>
          <a:p>
            <a:pPr>
              <a:buFont typeface="Arial" pitchFamily="34" charset="0"/>
              <a:buChar char="•"/>
            </a:pPr>
            <a:endParaRPr lang="en-GB" sz="1400" dirty="0" smtClean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562074"/>
          </a:xfrm>
        </p:spPr>
        <p:txBody>
          <a:bodyPr>
            <a:normAutofit/>
          </a:bodyPr>
          <a:lstStyle/>
          <a:p>
            <a:r>
              <a:rPr lang="en-GB" sz="2000" dirty="0" smtClean="0"/>
              <a:t>RECLAMACIONES Y SEGUNDAS CORRECCIONES</a:t>
            </a:r>
            <a:endParaRPr lang="en-GB" sz="2000" dirty="0"/>
          </a:p>
        </p:txBody>
      </p:sp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1" y="4293095"/>
          <a:ext cx="9143998" cy="20162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2238"/>
                <a:gridCol w="1677797"/>
                <a:gridCol w="1510018"/>
                <a:gridCol w="1371025"/>
                <a:gridCol w="1454914"/>
                <a:gridCol w="894003"/>
                <a:gridCol w="894003"/>
              </a:tblGrid>
              <a:tr h="714080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Nº TOTAL EXÁMENES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Nº</a:t>
                      </a:r>
                      <a:r>
                        <a:rPr lang="en-GB" sz="1400" baseline="0" dirty="0" smtClean="0"/>
                        <a:t> DE DOBLES CORRECCIÓN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PORCENTAJE</a:t>
                      </a:r>
                      <a:endParaRPr lang="en-GB" sz="14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Nº DE EXAMENES</a:t>
                      </a:r>
                      <a:r>
                        <a:rPr lang="en-GB" sz="1400" baseline="0" dirty="0" smtClean="0"/>
                        <a:t>  CON CAMBIO DE NOTA</a:t>
                      </a:r>
                      <a:endParaRPr lang="en-GB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PORCENTAJE</a:t>
                      </a:r>
                      <a:endParaRPr lang="en-GB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/>
                </a:tc>
              </a:tr>
              <a:tr h="1302145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/>
                        <a:t>484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/>
                        <a:t>25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/>
                        <a:t>5%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/>
                        <a:t>BAJAN</a:t>
                      </a:r>
                    </a:p>
                    <a:p>
                      <a:pPr algn="ctr"/>
                      <a:r>
                        <a:rPr lang="en-GB" sz="1400" b="1" dirty="0" smtClean="0"/>
                        <a:t>10</a:t>
                      </a:r>
                    </a:p>
                    <a:p>
                      <a:pPr algn="ctr"/>
                      <a:endParaRPr lang="en-GB" sz="1400" b="1" dirty="0" smtClean="0"/>
                    </a:p>
                    <a:p>
                      <a:pPr algn="ctr"/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/>
                        <a:t>SUBEN</a:t>
                      </a:r>
                    </a:p>
                    <a:p>
                      <a:pPr algn="ctr"/>
                      <a:r>
                        <a:rPr lang="en-GB" sz="1400" b="1" dirty="0" smtClean="0"/>
                        <a:t>7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/>
                        <a:t>BAJAN</a:t>
                      </a:r>
                    </a:p>
                    <a:p>
                      <a:pPr algn="ctr"/>
                      <a:r>
                        <a:rPr lang="en-GB" sz="1400" b="1" dirty="0" smtClean="0"/>
                        <a:t>40%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/>
                        <a:t>SUBEN</a:t>
                      </a:r>
                    </a:p>
                    <a:p>
                      <a:pPr algn="ctr"/>
                      <a:r>
                        <a:rPr lang="en-GB" sz="1400" b="1" dirty="0" smtClean="0"/>
                        <a:t>28%</a:t>
                      </a:r>
                      <a:endParaRPr lang="en-GB" sz="14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4 Rectángulo"/>
          <p:cNvSpPr/>
          <p:nvPr/>
        </p:nvSpPr>
        <p:spPr>
          <a:xfrm>
            <a:off x="467544" y="188640"/>
            <a:ext cx="16385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/>
              <a:t>JUNIO 2012. </a:t>
            </a:r>
            <a:endParaRPr lang="es-E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800" dirty="0" smtClean="0"/>
              <a:t>ANÁLISIS DE LOS RESULTADOS</a:t>
            </a:r>
            <a:br>
              <a:rPr lang="es-ES" sz="2800" dirty="0" smtClean="0"/>
            </a:br>
            <a:r>
              <a:rPr lang="es-ES" sz="2800" dirty="0" smtClean="0"/>
              <a:t>(12-17 septiembre 2012)</a:t>
            </a:r>
            <a:endParaRPr lang="es-ES" sz="2800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105782012"/>
              </p:ext>
            </p:extLst>
          </p:nvPr>
        </p:nvGraphicFramePr>
        <p:xfrm>
          <a:off x="467544" y="1484784"/>
          <a:ext cx="8229600" cy="4525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3 Gráfico"/>
          <p:cNvGraphicFramePr>
            <a:graphicFrameLocks noGrp="1"/>
          </p:cNvGraphicFramePr>
          <p:nvPr>
            <p:ph sz="quarter" idx="2"/>
          </p:nvPr>
        </p:nvGraphicFramePr>
        <p:xfrm>
          <a:off x="539552" y="1444625"/>
          <a:ext cx="3957836" cy="3784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" name="9 Marcador de contenido" descr="SEPTIEMBRE A.pn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499992" y="336631"/>
            <a:ext cx="4333395" cy="5900681"/>
          </a:xfrm>
        </p:spPr>
      </p:pic>
      <p:sp>
        <p:nvSpPr>
          <p:cNvPr id="11" name="10 Rectángulo"/>
          <p:cNvSpPr/>
          <p:nvPr/>
        </p:nvSpPr>
        <p:spPr>
          <a:xfrm>
            <a:off x="4427984" y="6021288"/>
            <a:ext cx="4392488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11 Rectángulo"/>
          <p:cNvSpPr/>
          <p:nvPr/>
        </p:nvSpPr>
        <p:spPr>
          <a:xfrm>
            <a:off x="4499992" y="4149080"/>
            <a:ext cx="216024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12 Rectángulo"/>
          <p:cNvSpPr/>
          <p:nvPr/>
        </p:nvSpPr>
        <p:spPr>
          <a:xfrm>
            <a:off x="5652120" y="188640"/>
            <a:ext cx="3240360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2 Marcador de texto"/>
          <p:cNvSpPr>
            <a:spLocks noGrp="1"/>
          </p:cNvSpPr>
          <p:nvPr>
            <p:ph type="body" idx="1"/>
          </p:nvPr>
        </p:nvSpPr>
        <p:spPr>
          <a:xfrm>
            <a:off x="251520" y="476672"/>
            <a:ext cx="4176464" cy="762000"/>
          </a:xfrm>
        </p:spPr>
        <p:txBody>
          <a:bodyPr>
            <a:normAutofit/>
          </a:bodyPr>
          <a:lstStyle/>
          <a:p>
            <a:r>
              <a:rPr lang="es-ES" sz="2200" dirty="0" smtClean="0"/>
              <a:t>SEPTIEMBRE 2012.OPCIÓN A</a:t>
            </a:r>
            <a:endParaRPr lang="es-ES" sz="2200" dirty="0"/>
          </a:p>
        </p:txBody>
      </p:sp>
      <p:graphicFrame>
        <p:nvGraphicFramePr>
          <p:cNvPr id="17" name="16 Gráfico"/>
          <p:cNvGraphicFramePr>
            <a:graphicFrameLocks/>
          </p:cNvGraphicFramePr>
          <p:nvPr/>
        </p:nvGraphicFramePr>
        <p:xfrm>
          <a:off x="251520" y="1632775"/>
          <a:ext cx="4248472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13 Grupo"/>
          <p:cNvGrpSpPr/>
          <p:nvPr/>
        </p:nvGrpSpPr>
        <p:grpSpPr>
          <a:xfrm>
            <a:off x="0" y="188640"/>
            <a:ext cx="9180512" cy="6408712"/>
            <a:chOff x="-36513" y="188640"/>
            <a:chExt cx="9180512" cy="6408712"/>
          </a:xfrm>
        </p:grpSpPr>
        <p:pic>
          <p:nvPicPr>
            <p:cNvPr id="5" name="6 Marcador de contenido" descr="SEPTIEMBRE A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60434" y="332656"/>
              <a:ext cx="4883565" cy="6258759"/>
            </a:xfrm>
            <a:prstGeom prst="rect">
              <a:avLst/>
            </a:prstGeom>
          </p:spPr>
        </p:pic>
        <p:grpSp>
          <p:nvGrpSpPr>
            <p:cNvPr id="13" name="12 Grupo"/>
            <p:cNvGrpSpPr/>
            <p:nvPr/>
          </p:nvGrpSpPr>
          <p:grpSpPr>
            <a:xfrm>
              <a:off x="-36513" y="188640"/>
              <a:ext cx="4536505" cy="6408712"/>
              <a:chOff x="-36513" y="188640"/>
              <a:chExt cx="4536505" cy="6408712"/>
            </a:xfrm>
          </p:grpSpPr>
          <p:sp>
            <p:nvSpPr>
              <p:cNvPr id="10" name="9 Rectángulo"/>
              <p:cNvSpPr/>
              <p:nvPr/>
            </p:nvSpPr>
            <p:spPr>
              <a:xfrm>
                <a:off x="179512" y="188640"/>
                <a:ext cx="342593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s-ES" b="1" dirty="0" smtClean="0"/>
                  <a:t>SEPTIEMBRE 2012. OPCIÓN A</a:t>
                </a:r>
                <a:endParaRPr lang="es-ES" b="1" dirty="0"/>
              </a:p>
            </p:txBody>
          </p:sp>
          <p:grpSp>
            <p:nvGrpSpPr>
              <p:cNvPr id="12" name="11 Grupo"/>
              <p:cNvGrpSpPr/>
              <p:nvPr/>
            </p:nvGrpSpPr>
            <p:grpSpPr>
              <a:xfrm>
                <a:off x="-36513" y="476672"/>
                <a:ext cx="4536505" cy="6120680"/>
                <a:chOff x="-36513" y="476672"/>
                <a:chExt cx="4536505" cy="6120680"/>
              </a:xfrm>
            </p:grpSpPr>
            <p:graphicFrame>
              <p:nvGraphicFramePr>
                <p:cNvPr id="9" name="8 Gráfico"/>
                <p:cNvGraphicFramePr>
                  <a:graphicFrameLocks/>
                </p:cNvGraphicFramePr>
                <p:nvPr>
                  <p:extLst>
                    <p:ext uri="{D42A27DB-BD31-4B8C-83A1-F6EECF244321}">
                      <p14:modId xmlns:p14="http://schemas.microsoft.com/office/powerpoint/2010/main" xmlns="" val="1905837968"/>
                    </p:ext>
                  </p:extLst>
                </p:nvPr>
              </p:nvGraphicFramePr>
              <p:xfrm>
                <a:off x="-36513" y="476672"/>
                <a:ext cx="4536505" cy="2952328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3"/>
                </a:graphicData>
              </a:graphic>
            </p:graphicFrame>
            <p:graphicFrame>
              <p:nvGraphicFramePr>
                <p:cNvPr id="11" name="10 Gráfico"/>
                <p:cNvGraphicFramePr>
                  <a:graphicFrameLocks/>
                </p:cNvGraphicFramePr>
                <p:nvPr>
                  <p:extLst>
                    <p:ext uri="{D42A27DB-BD31-4B8C-83A1-F6EECF244321}">
                      <p14:modId xmlns:p14="http://schemas.microsoft.com/office/powerpoint/2010/main" xmlns="" val="25016261"/>
                    </p:ext>
                  </p:extLst>
                </p:nvPr>
              </p:nvGraphicFramePr>
              <p:xfrm>
                <a:off x="-36512" y="3429000"/>
                <a:ext cx="4527402" cy="3168352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4"/>
                </a:graphicData>
              </a:graphic>
            </p:graphicFrame>
          </p:grp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251520" y="404664"/>
            <a:ext cx="4184204" cy="762000"/>
          </a:xfrm>
          <a:solidFill>
            <a:schemeClr val="bg2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es-ES" sz="2200" dirty="0" smtClean="0"/>
              <a:t>SEPTIEMBRE 2012. OPCIÓN B</a:t>
            </a:r>
            <a:endParaRPr lang="es-ES" sz="2200" dirty="0"/>
          </a:p>
        </p:txBody>
      </p:sp>
      <p:pic>
        <p:nvPicPr>
          <p:cNvPr id="11" name="10 Marcador de contenido" descr="SEPTIEMBRE B.pn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644008" y="260648"/>
            <a:ext cx="4725802" cy="6597352"/>
          </a:xfrm>
        </p:spPr>
      </p:pic>
      <p:graphicFrame>
        <p:nvGraphicFramePr>
          <p:cNvPr id="8" name="7 Marcador de contenido"/>
          <p:cNvGraphicFramePr>
            <a:graphicFrameLocks noGrp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xmlns="" val="2337502307"/>
              </p:ext>
            </p:extLst>
          </p:nvPr>
        </p:nvGraphicFramePr>
        <p:xfrm>
          <a:off x="395536" y="1772816"/>
          <a:ext cx="4040188" cy="39417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ORDEN DEL DÍA:</a:t>
            </a:r>
          </a:p>
          <a:p>
            <a:endParaRPr lang="es-ES" dirty="0" smtClean="0"/>
          </a:p>
          <a:p>
            <a:endParaRPr lang="es-ES" dirty="0" smtClean="0"/>
          </a:p>
          <a:p>
            <a:r>
              <a:rPr lang="es-ES" dirty="0" smtClean="0"/>
              <a:t>1.- Información del Secretariado de Acceso.</a:t>
            </a:r>
          </a:p>
          <a:p>
            <a:r>
              <a:rPr lang="es-ES" dirty="0" smtClean="0"/>
              <a:t>2.- Resultado de las Pruebas de Selectividad.</a:t>
            </a:r>
          </a:p>
          <a:p>
            <a:r>
              <a:rPr lang="es-ES" dirty="0" smtClean="0"/>
              <a:t>3.- Resultado de las Olimpiadas de Física.</a:t>
            </a:r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Rectángulo"/>
          <p:cNvSpPr/>
          <p:nvPr/>
        </p:nvSpPr>
        <p:spPr>
          <a:xfrm>
            <a:off x="179512" y="188640"/>
            <a:ext cx="34002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/>
              <a:t>SEPTIEMBRE 2012. OPCIÓN B</a:t>
            </a:r>
            <a:endParaRPr lang="es-ES" b="1" dirty="0"/>
          </a:p>
        </p:txBody>
      </p:sp>
      <p:grpSp>
        <p:nvGrpSpPr>
          <p:cNvPr id="14" name="13 Grupo"/>
          <p:cNvGrpSpPr/>
          <p:nvPr/>
        </p:nvGrpSpPr>
        <p:grpSpPr>
          <a:xfrm>
            <a:off x="0" y="445314"/>
            <a:ext cx="9144000" cy="6412686"/>
            <a:chOff x="-183107" y="383710"/>
            <a:chExt cx="9327107" cy="6474290"/>
          </a:xfrm>
        </p:grpSpPr>
        <p:pic>
          <p:nvPicPr>
            <p:cNvPr id="8" name="10 Marcador de contenido" descr="SEPTIEMBRE B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10685" y="383710"/>
              <a:ext cx="4833315" cy="6474290"/>
            </a:xfrm>
            <a:prstGeom prst="rect">
              <a:avLst/>
            </a:prstGeom>
          </p:spPr>
        </p:pic>
        <p:grpSp>
          <p:nvGrpSpPr>
            <p:cNvPr id="13" name="12 Grupo"/>
            <p:cNvGrpSpPr/>
            <p:nvPr/>
          </p:nvGrpSpPr>
          <p:grpSpPr>
            <a:xfrm>
              <a:off x="-183107" y="488069"/>
              <a:ext cx="4827114" cy="6228765"/>
              <a:chOff x="-183107" y="488069"/>
              <a:chExt cx="4827114" cy="6228765"/>
            </a:xfrm>
          </p:grpSpPr>
          <p:graphicFrame>
            <p:nvGraphicFramePr>
              <p:cNvPr id="10" name="4 Gráfico"/>
              <p:cNvGraphicFramePr/>
              <p:nvPr>
                <p:extLst>
                  <p:ext uri="{D42A27DB-BD31-4B8C-83A1-F6EECF244321}">
                    <p14:modId xmlns:p14="http://schemas.microsoft.com/office/powerpoint/2010/main" xmlns="" val="1144690839"/>
                  </p:ext>
                </p:extLst>
              </p:nvPr>
            </p:nvGraphicFramePr>
            <p:xfrm>
              <a:off x="-183107" y="488069"/>
              <a:ext cx="4827114" cy="2955456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graphicFrame>
            <p:nvGraphicFramePr>
              <p:cNvPr id="12" name="11 Gráfico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xmlns="" val="1937971519"/>
                  </p:ext>
                </p:extLst>
              </p:nvPr>
            </p:nvGraphicFramePr>
            <p:xfrm>
              <a:off x="-183107" y="3468759"/>
              <a:ext cx="4827114" cy="3248075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4954555"/>
          </a:xfrm>
        </p:spPr>
        <p:txBody>
          <a:bodyPr>
            <a:normAutofit/>
          </a:bodyPr>
          <a:lstStyle/>
          <a:p>
            <a:r>
              <a:rPr lang="en-GB" sz="1800" b="1" dirty="0" smtClean="0"/>
              <a:t>RECLAMACIÓN:</a:t>
            </a:r>
          </a:p>
          <a:p>
            <a:pPr algn="just">
              <a:buFont typeface="Arial" pitchFamily="34" charset="0"/>
              <a:buChar char="•"/>
            </a:pPr>
            <a:r>
              <a:rPr lang="en-GB" sz="1400" dirty="0" err="1" smtClean="0"/>
              <a:t>Sólo</a:t>
            </a:r>
            <a:r>
              <a:rPr lang="en-GB" sz="1400" dirty="0" smtClean="0"/>
              <a:t> se </a:t>
            </a:r>
            <a:r>
              <a:rPr lang="en-GB" sz="1400" dirty="0" err="1" smtClean="0"/>
              <a:t>comprobará</a:t>
            </a:r>
            <a:r>
              <a:rPr lang="en-GB" sz="1400" dirty="0" smtClean="0"/>
              <a:t> </a:t>
            </a:r>
            <a:r>
              <a:rPr lang="en-GB" sz="1400" dirty="0" err="1" smtClean="0"/>
              <a:t>que</a:t>
            </a:r>
            <a:r>
              <a:rPr lang="en-GB" sz="1400" dirty="0" smtClean="0"/>
              <a:t> se </a:t>
            </a:r>
            <a:r>
              <a:rPr lang="en-GB" sz="1400" dirty="0" err="1" smtClean="0"/>
              <a:t>han</a:t>
            </a:r>
            <a:r>
              <a:rPr lang="en-GB" sz="1400" dirty="0" smtClean="0"/>
              <a:t> </a:t>
            </a:r>
            <a:r>
              <a:rPr lang="en-GB" sz="1400" dirty="0" err="1" smtClean="0"/>
              <a:t>corregido</a:t>
            </a:r>
            <a:r>
              <a:rPr lang="en-GB" sz="1400" dirty="0" smtClean="0"/>
              <a:t> en </a:t>
            </a:r>
            <a:r>
              <a:rPr lang="en-GB" sz="1400" dirty="0" err="1" smtClean="0"/>
              <a:t>su</a:t>
            </a:r>
            <a:r>
              <a:rPr lang="en-GB" sz="1400" dirty="0" smtClean="0"/>
              <a:t> </a:t>
            </a:r>
            <a:r>
              <a:rPr lang="en-GB" sz="1400" dirty="0" err="1" smtClean="0"/>
              <a:t>totalidad</a:t>
            </a:r>
            <a:r>
              <a:rPr lang="en-GB" sz="1400" dirty="0" smtClean="0"/>
              <a:t>, y </a:t>
            </a:r>
            <a:r>
              <a:rPr lang="en-GB" sz="1400" dirty="0" err="1" smtClean="0"/>
              <a:t>que</a:t>
            </a:r>
            <a:r>
              <a:rPr lang="en-GB" sz="1400" dirty="0" smtClean="0"/>
              <a:t> se </a:t>
            </a:r>
            <a:r>
              <a:rPr lang="en-GB" sz="1400" dirty="0" err="1" smtClean="0"/>
              <a:t>han</a:t>
            </a:r>
            <a:r>
              <a:rPr lang="en-GB" sz="1400" dirty="0" smtClean="0"/>
              <a:t> </a:t>
            </a:r>
            <a:r>
              <a:rPr lang="en-GB" sz="1400" dirty="0" err="1" smtClean="0"/>
              <a:t>sumado</a:t>
            </a:r>
            <a:r>
              <a:rPr lang="en-GB" sz="1400" dirty="0" smtClean="0"/>
              <a:t> </a:t>
            </a:r>
            <a:r>
              <a:rPr lang="en-GB" sz="1400" dirty="0" err="1" smtClean="0"/>
              <a:t>las</a:t>
            </a:r>
            <a:r>
              <a:rPr lang="en-GB" sz="1400" dirty="0" smtClean="0"/>
              <a:t> </a:t>
            </a:r>
            <a:r>
              <a:rPr lang="en-GB" sz="1400" dirty="0" err="1" smtClean="0"/>
              <a:t>calificaciones</a:t>
            </a:r>
            <a:r>
              <a:rPr lang="en-GB" sz="1400" dirty="0" smtClean="0"/>
              <a:t> de </a:t>
            </a:r>
            <a:r>
              <a:rPr lang="en-GB" sz="1400" dirty="0" err="1" smtClean="0"/>
              <a:t>todos</a:t>
            </a:r>
            <a:r>
              <a:rPr lang="en-GB" sz="1400" dirty="0" smtClean="0"/>
              <a:t> los </a:t>
            </a:r>
            <a:r>
              <a:rPr lang="en-GB" sz="1400" dirty="0" err="1" smtClean="0"/>
              <a:t>apartados</a:t>
            </a:r>
            <a:r>
              <a:rPr lang="en-GB" sz="1400" dirty="0" smtClean="0"/>
              <a:t>, se </a:t>
            </a:r>
            <a:r>
              <a:rPr lang="en-GB" sz="1400" dirty="0" err="1" smtClean="0"/>
              <a:t>hace</a:t>
            </a:r>
            <a:r>
              <a:rPr lang="en-GB" sz="1400" dirty="0" smtClean="0"/>
              <a:t> </a:t>
            </a:r>
            <a:r>
              <a:rPr lang="en-GB" sz="1400" dirty="0" err="1" smtClean="0"/>
              <a:t>una</a:t>
            </a:r>
            <a:r>
              <a:rPr lang="en-GB" sz="1400" dirty="0" smtClean="0"/>
              <a:t> </a:t>
            </a:r>
            <a:r>
              <a:rPr lang="en-GB" sz="1400" dirty="0" err="1" smtClean="0"/>
              <a:t>revisión</a:t>
            </a:r>
            <a:r>
              <a:rPr lang="en-GB" sz="1400" dirty="0" smtClean="0"/>
              <a:t> del </a:t>
            </a:r>
            <a:r>
              <a:rPr lang="en-GB" sz="1400" dirty="0" err="1" smtClean="0"/>
              <a:t>proceso</a:t>
            </a:r>
            <a:r>
              <a:rPr lang="en-GB" sz="1400" dirty="0" smtClean="0"/>
              <a:t> de </a:t>
            </a:r>
            <a:r>
              <a:rPr lang="en-GB" sz="1400" dirty="0" err="1" smtClean="0"/>
              <a:t>calificación</a:t>
            </a:r>
            <a:r>
              <a:rPr lang="en-GB" sz="1400" dirty="0" smtClean="0"/>
              <a:t> y </a:t>
            </a:r>
            <a:r>
              <a:rPr lang="en-GB" sz="1400" dirty="0" err="1" smtClean="0"/>
              <a:t>anotación</a:t>
            </a:r>
            <a:r>
              <a:rPr lang="en-GB" sz="1400" dirty="0" smtClean="0"/>
              <a:t>.</a:t>
            </a:r>
          </a:p>
          <a:p>
            <a:pPr algn="just">
              <a:buFont typeface="Arial" pitchFamily="34" charset="0"/>
              <a:buChar char="•"/>
            </a:pPr>
            <a:r>
              <a:rPr lang="en-GB" sz="1400" dirty="0" smtClean="0"/>
              <a:t>Si </a:t>
            </a:r>
            <a:r>
              <a:rPr lang="en-GB" sz="1400" dirty="0" err="1" smtClean="0"/>
              <a:t>procede</a:t>
            </a:r>
            <a:r>
              <a:rPr lang="en-GB" sz="1400" dirty="0" smtClean="0"/>
              <a:t> </a:t>
            </a:r>
            <a:r>
              <a:rPr lang="en-GB" sz="1400" dirty="0" err="1" smtClean="0"/>
              <a:t>hacer</a:t>
            </a:r>
            <a:r>
              <a:rPr lang="en-GB" sz="1400" dirty="0" smtClean="0"/>
              <a:t> </a:t>
            </a:r>
            <a:r>
              <a:rPr lang="en-GB" sz="1400" dirty="0" err="1" smtClean="0"/>
              <a:t>alguna</a:t>
            </a:r>
            <a:r>
              <a:rPr lang="en-GB" sz="1400" dirty="0" smtClean="0"/>
              <a:t> </a:t>
            </a:r>
            <a:r>
              <a:rPr lang="en-GB" sz="1400" dirty="0" err="1" smtClean="0"/>
              <a:t>modificación</a:t>
            </a:r>
            <a:r>
              <a:rPr lang="en-GB" sz="1400" dirty="0" smtClean="0"/>
              <a:t> el </a:t>
            </a:r>
            <a:r>
              <a:rPr lang="en-GB" sz="1400" dirty="0" err="1" smtClean="0"/>
              <a:t>profesor</a:t>
            </a:r>
            <a:r>
              <a:rPr lang="en-GB" sz="1400" dirty="0" smtClean="0"/>
              <a:t> </a:t>
            </a:r>
            <a:r>
              <a:rPr lang="en-GB" sz="1400" dirty="0" err="1" smtClean="0"/>
              <a:t>que</a:t>
            </a:r>
            <a:r>
              <a:rPr lang="en-GB" sz="1400" dirty="0" smtClean="0"/>
              <a:t> </a:t>
            </a:r>
            <a:r>
              <a:rPr lang="en-GB" sz="1400" dirty="0" err="1" smtClean="0"/>
              <a:t>revisa</a:t>
            </a:r>
            <a:r>
              <a:rPr lang="en-GB" sz="1400" dirty="0" smtClean="0"/>
              <a:t> el </a:t>
            </a:r>
            <a:r>
              <a:rPr lang="en-GB" sz="1400" dirty="0" err="1" smtClean="0"/>
              <a:t>examen</a:t>
            </a:r>
            <a:r>
              <a:rPr lang="en-GB" sz="1400" dirty="0" smtClean="0"/>
              <a:t> </a:t>
            </a:r>
            <a:r>
              <a:rPr lang="en-GB" sz="1400" dirty="0" err="1" smtClean="0"/>
              <a:t>hace</a:t>
            </a:r>
            <a:r>
              <a:rPr lang="en-GB" sz="1400" dirty="0" smtClean="0"/>
              <a:t> </a:t>
            </a:r>
            <a:r>
              <a:rPr lang="en-GB" sz="1400" dirty="0" err="1" smtClean="0"/>
              <a:t>las</a:t>
            </a:r>
            <a:r>
              <a:rPr lang="en-GB" sz="1400" dirty="0" smtClean="0"/>
              <a:t> </a:t>
            </a:r>
            <a:r>
              <a:rPr lang="en-GB" sz="1400" dirty="0" err="1" smtClean="0"/>
              <a:t>anotaciones</a:t>
            </a:r>
            <a:r>
              <a:rPr lang="en-GB" sz="1400" dirty="0" smtClean="0"/>
              <a:t> </a:t>
            </a:r>
            <a:r>
              <a:rPr lang="en-GB" sz="1400" dirty="0" err="1" smtClean="0"/>
              <a:t>precisas</a:t>
            </a:r>
            <a:r>
              <a:rPr lang="en-GB" sz="1400" dirty="0" smtClean="0"/>
              <a:t> con </a:t>
            </a:r>
            <a:r>
              <a:rPr lang="en-GB" sz="1400" dirty="0" err="1" smtClean="0"/>
              <a:t>rotulador</a:t>
            </a:r>
            <a:r>
              <a:rPr lang="en-GB" sz="1400" dirty="0" smtClean="0"/>
              <a:t> de </a:t>
            </a:r>
            <a:r>
              <a:rPr lang="en-GB" sz="1400" dirty="0" err="1" smtClean="0"/>
              <a:t>diferente</a:t>
            </a:r>
            <a:r>
              <a:rPr lang="en-GB" sz="1400" dirty="0" smtClean="0"/>
              <a:t> </a:t>
            </a:r>
            <a:r>
              <a:rPr lang="en-GB" sz="1400" dirty="0" err="1" smtClean="0"/>
              <a:t>color</a:t>
            </a:r>
            <a:r>
              <a:rPr lang="en-GB" sz="1400" dirty="0" smtClean="0"/>
              <a:t>, de </a:t>
            </a:r>
            <a:r>
              <a:rPr lang="en-GB" sz="1400" dirty="0" err="1" smtClean="0"/>
              <a:t>manera</a:t>
            </a:r>
            <a:r>
              <a:rPr lang="en-GB" sz="1400" dirty="0" smtClean="0"/>
              <a:t> </a:t>
            </a:r>
            <a:r>
              <a:rPr lang="en-GB" sz="1400" dirty="0" err="1" smtClean="0"/>
              <a:t>que</a:t>
            </a:r>
            <a:r>
              <a:rPr lang="en-GB" sz="1400" dirty="0" smtClean="0"/>
              <a:t> se </a:t>
            </a:r>
            <a:r>
              <a:rPr lang="en-GB" sz="1400" dirty="0" err="1" smtClean="0"/>
              <a:t>comprenda</a:t>
            </a:r>
            <a:r>
              <a:rPr lang="en-GB" sz="1400" dirty="0" smtClean="0"/>
              <a:t> </a:t>
            </a:r>
            <a:r>
              <a:rPr lang="en-GB" sz="1400" dirty="0" err="1" smtClean="0"/>
              <a:t>por</a:t>
            </a:r>
            <a:r>
              <a:rPr lang="en-GB" sz="1400" dirty="0" smtClean="0"/>
              <a:t> </a:t>
            </a:r>
            <a:r>
              <a:rPr lang="en-GB" sz="1400" dirty="0" err="1" smtClean="0"/>
              <a:t>qué</a:t>
            </a:r>
            <a:r>
              <a:rPr lang="en-GB" sz="1400" dirty="0" smtClean="0"/>
              <a:t> se </a:t>
            </a:r>
            <a:r>
              <a:rPr lang="en-GB" sz="1400" dirty="0" err="1" smtClean="0"/>
              <a:t>hace</a:t>
            </a:r>
            <a:r>
              <a:rPr lang="en-GB" sz="1400" dirty="0" smtClean="0"/>
              <a:t> la </a:t>
            </a:r>
            <a:r>
              <a:rPr lang="en-GB" sz="1400" dirty="0" err="1" smtClean="0"/>
              <a:t>corrección</a:t>
            </a:r>
            <a:r>
              <a:rPr lang="en-GB" sz="1400" dirty="0" smtClean="0"/>
              <a:t>.</a:t>
            </a:r>
          </a:p>
          <a:p>
            <a:pPr algn="just">
              <a:buFont typeface="Arial" pitchFamily="34" charset="0"/>
              <a:buChar char="•"/>
            </a:pPr>
            <a:r>
              <a:rPr lang="en-GB" sz="1400" dirty="0" smtClean="0"/>
              <a:t>La </a:t>
            </a:r>
            <a:r>
              <a:rPr lang="en-GB" sz="1400" dirty="0" err="1" smtClean="0"/>
              <a:t>calificación</a:t>
            </a:r>
            <a:r>
              <a:rPr lang="en-GB" sz="1400" dirty="0" smtClean="0"/>
              <a:t> </a:t>
            </a:r>
            <a:r>
              <a:rPr lang="en-GB" sz="1400" b="1" dirty="0" smtClean="0"/>
              <a:t>NO PODRÁ SER MENOR  </a:t>
            </a:r>
            <a:r>
              <a:rPr lang="en-GB" sz="1400" dirty="0" err="1" smtClean="0"/>
              <a:t>que</a:t>
            </a:r>
            <a:r>
              <a:rPr lang="en-GB" sz="1400" dirty="0" smtClean="0"/>
              <a:t> la </a:t>
            </a:r>
            <a:r>
              <a:rPr lang="en-GB" sz="1400" dirty="0" err="1" smtClean="0"/>
              <a:t>que</a:t>
            </a:r>
            <a:r>
              <a:rPr lang="en-GB" sz="1400" dirty="0" smtClean="0"/>
              <a:t> </a:t>
            </a:r>
            <a:r>
              <a:rPr lang="en-GB" sz="1400" dirty="0" err="1" smtClean="0"/>
              <a:t>tenía</a:t>
            </a:r>
            <a:r>
              <a:rPr lang="en-GB" sz="1400" dirty="0" smtClean="0"/>
              <a:t> en el </a:t>
            </a:r>
            <a:r>
              <a:rPr lang="en-GB" sz="1400" dirty="0" err="1" smtClean="0"/>
              <a:t>examen</a:t>
            </a:r>
            <a:r>
              <a:rPr lang="en-GB" sz="1400" dirty="0" smtClean="0"/>
              <a:t> </a:t>
            </a:r>
            <a:r>
              <a:rPr lang="en-GB" sz="1400" dirty="0" err="1" smtClean="0"/>
              <a:t>inicialmente</a:t>
            </a:r>
            <a:r>
              <a:rPr lang="en-GB" sz="1400" dirty="0" smtClean="0"/>
              <a:t>.</a:t>
            </a:r>
          </a:p>
          <a:p>
            <a:pPr algn="just">
              <a:buFont typeface="Arial" pitchFamily="34" charset="0"/>
              <a:buChar char="•"/>
            </a:pPr>
            <a:r>
              <a:rPr lang="en-GB" sz="1400" dirty="0" smtClean="0"/>
              <a:t>La nota final </a:t>
            </a:r>
            <a:r>
              <a:rPr lang="en-GB" sz="1400" dirty="0" err="1" smtClean="0"/>
              <a:t>será</a:t>
            </a:r>
            <a:r>
              <a:rPr lang="en-GB" sz="1400" dirty="0" smtClean="0"/>
              <a:t> la </a:t>
            </a:r>
            <a:r>
              <a:rPr lang="en-GB" sz="1400" dirty="0" err="1" smtClean="0"/>
              <a:t>última</a:t>
            </a:r>
            <a:r>
              <a:rPr lang="en-GB" sz="1400" dirty="0" smtClean="0"/>
              <a:t> nota </a:t>
            </a:r>
            <a:r>
              <a:rPr lang="en-GB" sz="1400" dirty="0" err="1" smtClean="0"/>
              <a:t>corregida</a:t>
            </a:r>
            <a:r>
              <a:rPr lang="en-GB" sz="1400" dirty="0" smtClean="0"/>
              <a:t>.</a:t>
            </a:r>
          </a:p>
          <a:p>
            <a:pPr algn="just">
              <a:buFont typeface="Arial" pitchFamily="34" charset="0"/>
              <a:buChar char="•"/>
            </a:pPr>
            <a:r>
              <a:rPr lang="en-GB" sz="1400" dirty="0" smtClean="0"/>
              <a:t>No hay </a:t>
            </a:r>
            <a:r>
              <a:rPr lang="en-GB" sz="1400" dirty="0" err="1" smtClean="0"/>
              <a:t>posibilidad</a:t>
            </a:r>
            <a:r>
              <a:rPr lang="en-GB" sz="1400" dirty="0" smtClean="0"/>
              <a:t> de </a:t>
            </a:r>
            <a:r>
              <a:rPr lang="en-GB" sz="1400" dirty="0" err="1" smtClean="0"/>
              <a:t>solicitar</a:t>
            </a:r>
            <a:r>
              <a:rPr lang="en-GB" sz="1400" dirty="0" smtClean="0"/>
              <a:t> </a:t>
            </a:r>
            <a:r>
              <a:rPr lang="en-GB" sz="1400" dirty="0" err="1" smtClean="0"/>
              <a:t>doble</a:t>
            </a:r>
            <a:r>
              <a:rPr lang="en-GB" sz="1400" dirty="0" smtClean="0"/>
              <a:t> </a:t>
            </a:r>
            <a:r>
              <a:rPr lang="en-GB" sz="1400" dirty="0" err="1" smtClean="0"/>
              <a:t>corrección</a:t>
            </a:r>
            <a:r>
              <a:rPr lang="en-GB" sz="1400" dirty="0" smtClean="0"/>
              <a:t> posterior </a:t>
            </a:r>
            <a:r>
              <a:rPr lang="en-GB" sz="1400" dirty="0" err="1" smtClean="0"/>
              <a:t>ni</a:t>
            </a:r>
            <a:r>
              <a:rPr lang="en-GB" sz="1400" dirty="0" smtClean="0"/>
              <a:t> vista de los </a:t>
            </a:r>
            <a:r>
              <a:rPr lang="en-GB" sz="1400" dirty="0" err="1" smtClean="0"/>
              <a:t>exámenes</a:t>
            </a:r>
            <a:r>
              <a:rPr lang="en-GB" sz="1400" dirty="0" smtClean="0"/>
              <a:t> </a:t>
            </a:r>
            <a:r>
              <a:rPr lang="en-GB" sz="1400" dirty="0" err="1" smtClean="0"/>
              <a:t>corregidos</a:t>
            </a:r>
            <a:r>
              <a:rPr lang="en-GB" sz="1400" dirty="0" smtClean="0"/>
              <a:t>.</a:t>
            </a:r>
          </a:p>
          <a:p>
            <a:pPr>
              <a:buFont typeface="Arial" pitchFamily="34" charset="0"/>
              <a:buChar char="•"/>
            </a:pPr>
            <a:endParaRPr lang="en-GB" sz="1400" dirty="0" smtClean="0"/>
          </a:p>
          <a:p>
            <a:pPr>
              <a:buFont typeface="Arial" pitchFamily="34" charset="0"/>
              <a:buChar char="•"/>
            </a:pPr>
            <a:endParaRPr lang="en-GB" sz="1400" dirty="0" smtClean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634082"/>
          </a:xfrm>
        </p:spPr>
        <p:txBody>
          <a:bodyPr>
            <a:normAutofit/>
          </a:bodyPr>
          <a:lstStyle/>
          <a:p>
            <a:r>
              <a:rPr lang="en-GB" sz="2000" dirty="0" smtClean="0"/>
              <a:t>RECLAMACIONES Y SEGUNDAS CORRECCIONES</a:t>
            </a:r>
            <a:endParaRPr lang="en-GB" sz="2000" dirty="0"/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05501016"/>
              </p:ext>
            </p:extLst>
          </p:nvPr>
        </p:nvGraphicFramePr>
        <p:xfrm>
          <a:off x="395536" y="4221088"/>
          <a:ext cx="8424937" cy="17281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9475"/>
                <a:gridCol w="1835329"/>
                <a:gridCol w="1835329"/>
                <a:gridCol w="1647402"/>
                <a:gridCol w="1647402"/>
              </a:tblGrid>
              <a:tr h="1241095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Nº TOTAL EXÁMENES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Nº</a:t>
                      </a:r>
                      <a:r>
                        <a:rPr lang="en-GB" sz="1400" baseline="0" dirty="0" smtClean="0"/>
                        <a:t> DE RECLAMACIONES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PORCENTAJE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Nº DE EXAMENES</a:t>
                      </a:r>
                      <a:r>
                        <a:rPr lang="en-GB" sz="1400" baseline="0" dirty="0" smtClean="0"/>
                        <a:t>  CON CAMBIO DE NOTA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PORCENTAJE</a:t>
                      </a:r>
                      <a:endParaRPr lang="en-GB" sz="1400" dirty="0"/>
                    </a:p>
                  </a:txBody>
                  <a:tcPr/>
                </a:tc>
              </a:tr>
              <a:tr h="487097"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/>
                        <a:t>82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/>
                        <a:t>5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/>
                        <a:t>6,1%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/>
                        <a:t>0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/>
                        <a:t>0%</a:t>
                      </a:r>
                      <a:endParaRPr lang="en-GB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4 Rectángulo"/>
          <p:cNvSpPr/>
          <p:nvPr/>
        </p:nvSpPr>
        <p:spPr>
          <a:xfrm>
            <a:off x="395536" y="188640"/>
            <a:ext cx="23086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/>
              <a:t>SEPTIEMBRE 2012. </a:t>
            </a:r>
            <a:endParaRPr lang="es-E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4954555"/>
          </a:xfrm>
        </p:spPr>
        <p:txBody>
          <a:bodyPr>
            <a:normAutofit/>
          </a:bodyPr>
          <a:lstStyle/>
          <a:p>
            <a:r>
              <a:rPr lang="en-GB" sz="1800" b="1" dirty="0" smtClean="0"/>
              <a:t>SEGUNDA CORRECCIÓN:</a:t>
            </a:r>
          </a:p>
          <a:p>
            <a:pPr algn="just">
              <a:buFont typeface="Arial" pitchFamily="34" charset="0"/>
              <a:buChar char="•"/>
            </a:pPr>
            <a:r>
              <a:rPr lang="en-GB" sz="1400" dirty="0" smtClean="0"/>
              <a:t>Los </a:t>
            </a:r>
            <a:r>
              <a:rPr lang="en-GB" sz="1400" dirty="0" err="1" smtClean="0"/>
              <a:t>exámenes</a:t>
            </a:r>
            <a:r>
              <a:rPr lang="en-GB" sz="1400" dirty="0" smtClean="0"/>
              <a:t> </a:t>
            </a:r>
            <a:r>
              <a:rPr lang="en-GB" sz="1400" dirty="0" err="1" smtClean="0"/>
              <a:t>serán</a:t>
            </a:r>
            <a:r>
              <a:rPr lang="en-GB" sz="1400" dirty="0" smtClean="0"/>
              <a:t> </a:t>
            </a:r>
            <a:r>
              <a:rPr lang="en-GB" sz="1400" b="1" dirty="0" smtClean="0"/>
              <a:t>CORREGIDOS DE NUEVO, POR UN PROFRESOR ESPECIALISTA DISTINTO DEL PRIMER CORRECTOR,</a:t>
            </a:r>
            <a:r>
              <a:rPr lang="en-GB" sz="1400" dirty="0" smtClean="0"/>
              <a:t> la </a:t>
            </a:r>
            <a:r>
              <a:rPr lang="en-GB" sz="1400" dirty="0" err="1" smtClean="0"/>
              <a:t>corrección</a:t>
            </a:r>
            <a:r>
              <a:rPr lang="en-GB" sz="1400" dirty="0" smtClean="0"/>
              <a:t> se </a:t>
            </a:r>
            <a:r>
              <a:rPr lang="en-GB" sz="1400" dirty="0" err="1" smtClean="0"/>
              <a:t>realiza</a:t>
            </a:r>
            <a:r>
              <a:rPr lang="en-GB" sz="1400" dirty="0" smtClean="0"/>
              <a:t> en </a:t>
            </a:r>
            <a:r>
              <a:rPr lang="en-GB" sz="1400" dirty="0" err="1" smtClean="0"/>
              <a:t>diferente</a:t>
            </a:r>
            <a:r>
              <a:rPr lang="en-GB" sz="1400" dirty="0" smtClean="0"/>
              <a:t> </a:t>
            </a:r>
            <a:r>
              <a:rPr lang="en-GB" sz="1400" dirty="0" err="1" smtClean="0"/>
              <a:t>color</a:t>
            </a:r>
            <a:r>
              <a:rPr lang="en-GB" sz="1400" dirty="0" smtClean="0"/>
              <a:t>.</a:t>
            </a:r>
          </a:p>
          <a:p>
            <a:pPr algn="just">
              <a:buFont typeface="Arial" pitchFamily="34" charset="0"/>
              <a:buChar char="•"/>
            </a:pPr>
            <a:r>
              <a:rPr lang="en-GB" sz="1400" dirty="0" smtClean="0"/>
              <a:t>Han de </a:t>
            </a:r>
            <a:r>
              <a:rPr lang="en-GB" sz="1400" dirty="0" err="1" smtClean="0"/>
              <a:t>seguirse</a:t>
            </a:r>
            <a:r>
              <a:rPr lang="en-GB" sz="1400" dirty="0" smtClean="0"/>
              <a:t> </a:t>
            </a:r>
            <a:r>
              <a:rPr lang="en-GB" sz="1400" dirty="0" err="1" smtClean="0"/>
              <a:t>fielmente</a:t>
            </a:r>
            <a:r>
              <a:rPr lang="en-GB" sz="1400" dirty="0" smtClean="0"/>
              <a:t> los </a:t>
            </a:r>
            <a:r>
              <a:rPr lang="en-GB" sz="1400" dirty="0" err="1" smtClean="0"/>
              <a:t>criterios</a:t>
            </a:r>
            <a:r>
              <a:rPr lang="en-GB" sz="1400" dirty="0" smtClean="0"/>
              <a:t> </a:t>
            </a:r>
            <a:r>
              <a:rPr lang="en-GB" sz="1400" dirty="0" err="1" smtClean="0"/>
              <a:t>generales</a:t>
            </a:r>
            <a:r>
              <a:rPr lang="en-GB" sz="1400" dirty="0" smtClean="0"/>
              <a:t> de </a:t>
            </a:r>
            <a:r>
              <a:rPr lang="en-GB" sz="1400" dirty="0" err="1" smtClean="0"/>
              <a:t>evaluación</a:t>
            </a:r>
            <a:r>
              <a:rPr lang="en-GB" sz="1400" dirty="0" smtClean="0"/>
              <a:t> y los </a:t>
            </a:r>
            <a:r>
              <a:rPr lang="en-GB" sz="1400" dirty="0" err="1" smtClean="0"/>
              <a:t>criterios</a:t>
            </a:r>
            <a:r>
              <a:rPr lang="en-GB" sz="1400" dirty="0" smtClean="0"/>
              <a:t> </a:t>
            </a:r>
            <a:r>
              <a:rPr lang="en-GB" sz="1400" dirty="0" err="1" smtClean="0"/>
              <a:t>específicas</a:t>
            </a:r>
            <a:r>
              <a:rPr lang="en-GB" sz="1400" dirty="0" smtClean="0"/>
              <a:t> de </a:t>
            </a:r>
            <a:r>
              <a:rPr lang="en-GB" sz="1400" dirty="0" err="1" smtClean="0"/>
              <a:t>correción</a:t>
            </a:r>
            <a:r>
              <a:rPr lang="en-GB" sz="1400" dirty="0" smtClean="0"/>
              <a:t> </a:t>
            </a:r>
            <a:r>
              <a:rPr lang="en-GB" sz="1400" dirty="0" err="1" smtClean="0"/>
              <a:t>estalecidos</a:t>
            </a:r>
            <a:r>
              <a:rPr lang="en-GB" sz="1400" dirty="0" smtClean="0"/>
              <a:t> </a:t>
            </a:r>
            <a:r>
              <a:rPr lang="en-GB" sz="1400" dirty="0" err="1" smtClean="0"/>
              <a:t>por</a:t>
            </a:r>
            <a:r>
              <a:rPr lang="en-GB" sz="1400" dirty="0" smtClean="0"/>
              <a:t> la </a:t>
            </a:r>
            <a:r>
              <a:rPr lang="en-GB" sz="1400" dirty="0" err="1" smtClean="0"/>
              <a:t>ponencia</a:t>
            </a:r>
            <a:r>
              <a:rPr lang="en-GB" sz="1400" dirty="0" smtClean="0"/>
              <a:t>.</a:t>
            </a:r>
          </a:p>
          <a:p>
            <a:pPr algn="just">
              <a:buFont typeface="Arial" pitchFamily="34" charset="0"/>
              <a:buChar char="•"/>
            </a:pPr>
            <a:r>
              <a:rPr lang="en-GB" sz="1400" dirty="0" smtClean="0"/>
              <a:t>Se </a:t>
            </a:r>
            <a:r>
              <a:rPr lang="en-GB" sz="1400" dirty="0" err="1" smtClean="0"/>
              <a:t>deben</a:t>
            </a:r>
            <a:r>
              <a:rPr lang="en-GB" sz="1400" dirty="0" smtClean="0"/>
              <a:t> </a:t>
            </a:r>
            <a:r>
              <a:rPr lang="en-GB" sz="1400" dirty="0" err="1" smtClean="0"/>
              <a:t>hacer</a:t>
            </a:r>
            <a:r>
              <a:rPr lang="en-GB" sz="1400" dirty="0" smtClean="0"/>
              <a:t> </a:t>
            </a:r>
            <a:r>
              <a:rPr lang="en-GB" sz="1400" dirty="0" err="1" smtClean="0"/>
              <a:t>las</a:t>
            </a:r>
            <a:r>
              <a:rPr lang="en-GB" sz="1400" dirty="0" smtClean="0"/>
              <a:t> </a:t>
            </a:r>
            <a:r>
              <a:rPr lang="en-GB" sz="1400" dirty="0" err="1" smtClean="0"/>
              <a:t>anotaciones</a:t>
            </a:r>
            <a:r>
              <a:rPr lang="en-GB" sz="1400" dirty="0" smtClean="0"/>
              <a:t> </a:t>
            </a:r>
            <a:r>
              <a:rPr lang="en-GB" sz="1400" dirty="0" err="1" smtClean="0"/>
              <a:t>necesarias</a:t>
            </a:r>
            <a:r>
              <a:rPr lang="en-GB" sz="1400" dirty="0" smtClean="0"/>
              <a:t> </a:t>
            </a:r>
            <a:r>
              <a:rPr lang="en-GB" sz="1400" dirty="0" err="1" smtClean="0"/>
              <a:t>tanto</a:t>
            </a:r>
            <a:r>
              <a:rPr lang="en-GB" sz="1400" dirty="0" smtClean="0"/>
              <a:t> de </a:t>
            </a:r>
            <a:r>
              <a:rPr lang="en-GB" sz="1400" dirty="0" err="1" smtClean="0"/>
              <a:t>puntuación</a:t>
            </a:r>
            <a:r>
              <a:rPr lang="en-GB" sz="1400" dirty="0" smtClean="0"/>
              <a:t> </a:t>
            </a:r>
            <a:r>
              <a:rPr lang="en-GB" sz="1400" dirty="0" err="1" smtClean="0"/>
              <a:t>como</a:t>
            </a:r>
            <a:r>
              <a:rPr lang="en-GB" sz="1400" dirty="0" smtClean="0"/>
              <a:t> en </a:t>
            </a:r>
            <a:r>
              <a:rPr lang="en-GB" sz="1400" dirty="0" err="1" smtClean="0"/>
              <a:t>breves</a:t>
            </a:r>
            <a:r>
              <a:rPr lang="en-GB" sz="1400" dirty="0" smtClean="0"/>
              <a:t> </a:t>
            </a:r>
            <a:r>
              <a:rPr lang="en-GB" sz="1400" dirty="0" err="1" smtClean="0"/>
              <a:t>comentarios</a:t>
            </a:r>
            <a:r>
              <a:rPr lang="en-GB" sz="1400" dirty="0" smtClean="0"/>
              <a:t> </a:t>
            </a:r>
            <a:r>
              <a:rPr lang="en-GB" sz="1400" dirty="0" err="1" smtClean="0"/>
              <a:t>para</a:t>
            </a:r>
            <a:r>
              <a:rPr lang="en-GB" sz="1400" dirty="0" smtClean="0"/>
              <a:t> </a:t>
            </a:r>
            <a:r>
              <a:rPr lang="en-GB" sz="1400" dirty="0" err="1" smtClean="0"/>
              <a:t>justificar</a:t>
            </a:r>
            <a:r>
              <a:rPr lang="en-GB" sz="1400" dirty="0" smtClean="0"/>
              <a:t> la </a:t>
            </a:r>
            <a:r>
              <a:rPr lang="en-GB" sz="1400" dirty="0" err="1" smtClean="0"/>
              <a:t>nueva</a:t>
            </a:r>
            <a:r>
              <a:rPr lang="en-GB" sz="1400" dirty="0" smtClean="0"/>
              <a:t> </a:t>
            </a:r>
            <a:r>
              <a:rPr lang="en-GB" sz="1400" dirty="0" err="1" smtClean="0"/>
              <a:t>calificación</a:t>
            </a:r>
            <a:r>
              <a:rPr lang="en-GB" sz="1400" dirty="0" smtClean="0"/>
              <a:t> de la </a:t>
            </a:r>
            <a:r>
              <a:rPr lang="en-GB" sz="1400" dirty="0" err="1" smtClean="0"/>
              <a:t>pregunta</a:t>
            </a:r>
            <a:r>
              <a:rPr lang="en-GB" sz="1400" dirty="0" smtClean="0"/>
              <a:t>.</a:t>
            </a:r>
          </a:p>
          <a:p>
            <a:pPr algn="just">
              <a:buFont typeface="Arial" pitchFamily="34" charset="0"/>
              <a:buChar char="•"/>
            </a:pPr>
            <a:r>
              <a:rPr lang="en-GB" sz="1400" dirty="0" smtClean="0"/>
              <a:t>La nota </a:t>
            </a:r>
            <a:r>
              <a:rPr lang="en-GB" sz="1400" dirty="0" err="1" smtClean="0"/>
              <a:t>podrá</a:t>
            </a:r>
            <a:r>
              <a:rPr lang="en-GB" sz="1400" dirty="0" smtClean="0"/>
              <a:t> </a:t>
            </a:r>
            <a:r>
              <a:rPr lang="en-GB" sz="1400" b="1" dirty="0" smtClean="0"/>
              <a:t>SUBIR o BAJAR-</a:t>
            </a:r>
          </a:p>
          <a:p>
            <a:pPr algn="just">
              <a:buFont typeface="Arial" pitchFamily="34" charset="0"/>
              <a:buChar char="•"/>
            </a:pPr>
            <a:r>
              <a:rPr lang="en-GB" sz="1400" dirty="0" smtClean="0"/>
              <a:t>La </a:t>
            </a:r>
            <a:r>
              <a:rPr lang="en-GB" sz="1400" dirty="0" err="1" smtClean="0"/>
              <a:t>calificación</a:t>
            </a:r>
            <a:r>
              <a:rPr lang="en-GB" sz="1400" dirty="0" smtClean="0"/>
              <a:t> </a:t>
            </a:r>
            <a:r>
              <a:rPr lang="en-GB" sz="1400" dirty="0" err="1" smtClean="0"/>
              <a:t>será</a:t>
            </a:r>
            <a:r>
              <a:rPr lang="en-GB" sz="1400" dirty="0" smtClean="0"/>
              <a:t> la media </a:t>
            </a:r>
            <a:r>
              <a:rPr lang="en-GB" sz="1400" dirty="0" err="1" smtClean="0"/>
              <a:t>aritmética</a:t>
            </a:r>
            <a:r>
              <a:rPr lang="en-GB" sz="1400" dirty="0" smtClean="0"/>
              <a:t> de </a:t>
            </a:r>
            <a:r>
              <a:rPr lang="en-GB" sz="1400" dirty="0" err="1" smtClean="0"/>
              <a:t>las</a:t>
            </a:r>
            <a:r>
              <a:rPr lang="en-GB" sz="1400" dirty="0" smtClean="0"/>
              <a:t> </a:t>
            </a:r>
            <a:r>
              <a:rPr lang="en-GB" sz="1400" dirty="0" err="1" smtClean="0"/>
              <a:t>calificaciones</a:t>
            </a:r>
            <a:r>
              <a:rPr lang="en-GB" sz="1400" dirty="0" smtClean="0"/>
              <a:t> de </a:t>
            </a:r>
            <a:r>
              <a:rPr lang="en-GB" sz="1400" dirty="0" err="1" smtClean="0"/>
              <a:t>las</a:t>
            </a:r>
            <a:r>
              <a:rPr lang="en-GB" sz="1400" dirty="0" smtClean="0"/>
              <a:t> dos </a:t>
            </a:r>
            <a:r>
              <a:rPr lang="en-GB" sz="1400" dirty="0" err="1" smtClean="0"/>
              <a:t>correcciones</a:t>
            </a:r>
            <a:r>
              <a:rPr lang="en-GB" sz="1400" dirty="0" smtClean="0"/>
              <a:t>. Si entre </a:t>
            </a:r>
            <a:r>
              <a:rPr lang="en-GB" sz="1400" dirty="0" err="1" smtClean="0"/>
              <a:t>ambas</a:t>
            </a:r>
            <a:r>
              <a:rPr lang="en-GB" sz="1400" dirty="0" smtClean="0"/>
              <a:t> </a:t>
            </a:r>
            <a:r>
              <a:rPr lang="en-GB" sz="1400" dirty="0" err="1" smtClean="0"/>
              <a:t>existiera</a:t>
            </a:r>
            <a:r>
              <a:rPr lang="en-GB" sz="1400" dirty="0" smtClean="0"/>
              <a:t> </a:t>
            </a:r>
            <a:r>
              <a:rPr lang="en-GB" sz="1400" dirty="0" err="1" smtClean="0"/>
              <a:t>una</a:t>
            </a:r>
            <a:r>
              <a:rPr lang="en-GB" sz="1400" dirty="0" smtClean="0"/>
              <a:t> </a:t>
            </a:r>
            <a:r>
              <a:rPr lang="en-GB" sz="1400" dirty="0" err="1" smtClean="0"/>
              <a:t>diferencia</a:t>
            </a:r>
            <a:r>
              <a:rPr lang="en-GB" sz="1400" dirty="0" smtClean="0"/>
              <a:t> de 2 o </a:t>
            </a:r>
            <a:r>
              <a:rPr lang="en-GB" sz="1400" dirty="0" err="1" smtClean="0"/>
              <a:t>más</a:t>
            </a:r>
            <a:r>
              <a:rPr lang="en-GB" sz="1400" dirty="0" smtClean="0"/>
              <a:t> </a:t>
            </a:r>
            <a:r>
              <a:rPr lang="en-GB" sz="1400" dirty="0" err="1" smtClean="0"/>
              <a:t>puntos</a:t>
            </a:r>
            <a:r>
              <a:rPr lang="en-GB" sz="1400" dirty="0" smtClean="0"/>
              <a:t>, un </a:t>
            </a:r>
            <a:r>
              <a:rPr lang="en-GB" sz="1400" dirty="0" err="1" smtClean="0"/>
              <a:t>miembro</a:t>
            </a:r>
            <a:r>
              <a:rPr lang="en-GB" sz="1400" dirty="0" smtClean="0"/>
              <a:t> </a:t>
            </a:r>
            <a:r>
              <a:rPr lang="en-GB" sz="1400" dirty="0" err="1" smtClean="0"/>
              <a:t>diferente</a:t>
            </a:r>
            <a:r>
              <a:rPr lang="en-GB" sz="1400" dirty="0" smtClean="0"/>
              <a:t> del tribunal </a:t>
            </a:r>
            <a:r>
              <a:rPr lang="en-GB" sz="1400" dirty="0" err="1" smtClean="0"/>
              <a:t>realizará</a:t>
            </a:r>
            <a:r>
              <a:rPr lang="en-GB" sz="1400" dirty="0" smtClean="0"/>
              <a:t> </a:t>
            </a:r>
            <a:r>
              <a:rPr lang="en-GB" sz="1400" dirty="0" err="1" smtClean="0"/>
              <a:t>una</a:t>
            </a:r>
            <a:r>
              <a:rPr lang="en-GB" sz="1400" dirty="0" smtClean="0"/>
              <a:t> </a:t>
            </a:r>
            <a:r>
              <a:rPr lang="en-GB" sz="1400" dirty="0" err="1" smtClean="0"/>
              <a:t>tercera</a:t>
            </a:r>
            <a:r>
              <a:rPr lang="en-GB" sz="1400" dirty="0" smtClean="0"/>
              <a:t> </a:t>
            </a:r>
            <a:r>
              <a:rPr lang="en-GB" sz="1400" dirty="0" err="1" smtClean="0"/>
              <a:t>corrección</a:t>
            </a:r>
            <a:r>
              <a:rPr lang="en-GB" sz="1400" dirty="0" smtClean="0"/>
              <a:t>, la </a:t>
            </a:r>
            <a:r>
              <a:rPr lang="en-GB" sz="1400" dirty="0" err="1" smtClean="0"/>
              <a:t>calificación</a:t>
            </a:r>
            <a:r>
              <a:rPr lang="en-GB" sz="1400" dirty="0" smtClean="0"/>
              <a:t>  </a:t>
            </a:r>
            <a:r>
              <a:rPr lang="en-GB" sz="1400" dirty="0" err="1" smtClean="0"/>
              <a:t>será</a:t>
            </a:r>
            <a:r>
              <a:rPr lang="en-GB" sz="1400" dirty="0" smtClean="0"/>
              <a:t> la media de </a:t>
            </a:r>
            <a:r>
              <a:rPr lang="en-GB" sz="1400" dirty="0" err="1" smtClean="0"/>
              <a:t>las</a:t>
            </a:r>
            <a:r>
              <a:rPr lang="en-GB" sz="1400" dirty="0" smtClean="0"/>
              <a:t> </a:t>
            </a:r>
            <a:r>
              <a:rPr lang="en-GB" sz="1400" dirty="0" err="1" smtClean="0"/>
              <a:t>tres</a:t>
            </a:r>
            <a:r>
              <a:rPr lang="en-GB" sz="1400" dirty="0" smtClean="0"/>
              <a:t> </a:t>
            </a:r>
            <a:r>
              <a:rPr lang="en-GB" sz="1400" dirty="0" err="1" smtClean="0"/>
              <a:t>calificaciones</a:t>
            </a:r>
            <a:r>
              <a:rPr lang="en-GB" sz="1400" dirty="0" smtClean="0"/>
              <a:t>.</a:t>
            </a:r>
          </a:p>
          <a:p>
            <a:pPr algn="just">
              <a:buFont typeface="Arial" pitchFamily="34" charset="0"/>
              <a:buChar char="•"/>
            </a:pPr>
            <a:r>
              <a:rPr lang="en-GB" sz="1400" dirty="0" smtClean="0"/>
              <a:t>El </a:t>
            </a:r>
            <a:r>
              <a:rPr lang="en-GB" sz="1400" dirty="0" err="1" smtClean="0"/>
              <a:t>estudiante</a:t>
            </a:r>
            <a:r>
              <a:rPr lang="en-GB" sz="1400" dirty="0" smtClean="0"/>
              <a:t> </a:t>
            </a:r>
            <a:r>
              <a:rPr lang="en-GB" sz="1400" dirty="0" err="1" smtClean="0"/>
              <a:t>tendrá</a:t>
            </a:r>
            <a:r>
              <a:rPr lang="en-GB" sz="1400" dirty="0" smtClean="0"/>
              <a:t> </a:t>
            </a:r>
            <a:r>
              <a:rPr lang="en-GB" sz="1400" dirty="0" err="1" smtClean="0"/>
              <a:t>derecho</a:t>
            </a:r>
            <a:r>
              <a:rPr lang="en-GB" sz="1400" dirty="0" smtClean="0"/>
              <a:t> a </a:t>
            </a:r>
            <a:r>
              <a:rPr lang="en-GB" sz="1400" dirty="0" err="1" smtClean="0"/>
              <a:t>ver</a:t>
            </a:r>
            <a:r>
              <a:rPr lang="en-GB" sz="1400" dirty="0" smtClean="0"/>
              <a:t> el </a:t>
            </a:r>
            <a:r>
              <a:rPr lang="en-GB" sz="1400" dirty="0" err="1" smtClean="0"/>
              <a:t>examen</a:t>
            </a:r>
            <a:r>
              <a:rPr lang="en-GB" sz="1400" dirty="0" smtClean="0"/>
              <a:t> </a:t>
            </a:r>
            <a:r>
              <a:rPr lang="en-GB" sz="1400" dirty="0" err="1" smtClean="0"/>
              <a:t>corregido</a:t>
            </a:r>
            <a:r>
              <a:rPr lang="en-GB" sz="1400" dirty="0" smtClean="0"/>
              <a:t> en el </a:t>
            </a:r>
            <a:r>
              <a:rPr lang="en-GB" sz="1400" dirty="0" err="1" smtClean="0"/>
              <a:t>plazo</a:t>
            </a:r>
            <a:r>
              <a:rPr lang="en-GB" sz="1400" dirty="0" smtClean="0"/>
              <a:t> de </a:t>
            </a:r>
            <a:r>
              <a:rPr lang="en-GB" sz="1400" dirty="0" err="1" smtClean="0"/>
              <a:t>diez</a:t>
            </a:r>
            <a:r>
              <a:rPr lang="en-GB" sz="1400" dirty="0" smtClean="0"/>
              <a:t> </a:t>
            </a:r>
            <a:r>
              <a:rPr lang="en-GB" sz="1400" dirty="0" err="1" smtClean="0"/>
              <a:t>días</a:t>
            </a:r>
            <a:r>
              <a:rPr lang="en-GB" sz="1400" dirty="0" smtClean="0"/>
              <a:t>  </a:t>
            </a:r>
            <a:r>
              <a:rPr lang="en-GB" sz="1400" dirty="0" err="1" smtClean="0"/>
              <a:t>hábiles</a:t>
            </a:r>
            <a:r>
              <a:rPr lang="en-GB" sz="1400" dirty="0" smtClean="0"/>
              <a:t>.</a:t>
            </a:r>
          </a:p>
          <a:p>
            <a:pPr>
              <a:buFont typeface="Arial" pitchFamily="34" charset="0"/>
              <a:buChar char="•"/>
            </a:pPr>
            <a:endParaRPr lang="en-GB" sz="1400" dirty="0" smtClean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562074"/>
          </a:xfrm>
        </p:spPr>
        <p:txBody>
          <a:bodyPr>
            <a:normAutofit/>
          </a:bodyPr>
          <a:lstStyle/>
          <a:p>
            <a:r>
              <a:rPr lang="en-GB" sz="2000" dirty="0" smtClean="0"/>
              <a:t>RECLAMACIONES Y SEGUNDAS CORRECCIONES</a:t>
            </a:r>
            <a:endParaRPr lang="en-GB" sz="2000" dirty="0"/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83553336"/>
              </p:ext>
            </p:extLst>
          </p:nvPr>
        </p:nvGraphicFramePr>
        <p:xfrm>
          <a:off x="395536" y="4509120"/>
          <a:ext cx="8280922" cy="180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5548"/>
                <a:gridCol w="1519435"/>
                <a:gridCol w="1367491"/>
                <a:gridCol w="1241617"/>
                <a:gridCol w="1317589"/>
                <a:gridCol w="809621"/>
                <a:gridCol w="809621"/>
              </a:tblGrid>
              <a:tr h="637571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Nº TOTAL EXÁMENES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Nº</a:t>
                      </a:r>
                      <a:r>
                        <a:rPr lang="en-GB" sz="1400" baseline="0" dirty="0" smtClean="0"/>
                        <a:t> DE DOBLES CORRECCIÓN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PORCENTAJE</a:t>
                      </a:r>
                      <a:endParaRPr lang="en-GB" sz="14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Nº DE EXAMENES</a:t>
                      </a:r>
                      <a:r>
                        <a:rPr lang="en-GB" sz="1400" baseline="0" dirty="0" smtClean="0"/>
                        <a:t>  CON CAMBIO DE NOTA</a:t>
                      </a:r>
                      <a:endParaRPr lang="en-GB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PORCENTAJE</a:t>
                      </a:r>
                      <a:endParaRPr lang="en-GB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/>
                </a:tc>
              </a:tr>
              <a:tr h="1162629">
                <a:tc>
                  <a:txBody>
                    <a:bodyPr/>
                    <a:lstStyle/>
                    <a:p>
                      <a:pPr algn="ctr"/>
                      <a:endParaRPr lang="en-GB" sz="1400" b="1" dirty="0" smtClean="0"/>
                    </a:p>
                    <a:p>
                      <a:pPr algn="ctr"/>
                      <a:r>
                        <a:rPr lang="en-GB" sz="1400" b="1" dirty="0" smtClean="0"/>
                        <a:t>82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 smtClean="0"/>
                    </a:p>
                    <a:p>
                      <a:pPr algn="ctr"/>
                      <a:r>
                        <a:rPr lang="en-GB" sz="1400" b="1" dirty="0" smtClean="0"/>
                        <a:t>17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 smtClean="0"/>
                    </a:p>
                    <a:p>
                      <a:pPr algn="ctr"/>
                      <a:r>
                        <a:rPr lang="en-GB" sz="1400" b="1" dirty="0" smtClean="0"/>
                        <a:t>20,7</a:t>
                      </a:r>
                      <a:r>
                        <a:rPr lang="en-GB" sz="1400" b="1" baseline="0" dirty="0" smtClean="0"/>
                        <a:t> </a:t>
                      </a:r>
                      <a:r>
                        <a:rPr lang="en-GB" sz="1400" b="1" dirty="0" smtClean="0"/>
                        <a:t>%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/>
                        <a:t>BAJAN</a:t>
                      </a:r>
                    </a:p>
                    <a:p>
                      <a:pPr algn="ctr"/>
                      <a:r>
                        <a:rPr lang="en-GB" sz="1400" b="1" dirty="0" smtClean="0"/>
                        <a:t>5</a:t>
                      </a:r>
                    </a:p>
                    <a:p>
                      <a:pPr algn="ctr"/>
                      <a:endParaRPr lang="en-GB" sz="1400" b="1" dirty="0" smtClean="0"/>
                    </a:p>
                    <a:p>
                      <a:pPr algn="ctr"/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/>
                        <a:t>SUBEN</a:t>
                      </a:r>
                    </a:p>
                    <a:p>
                      <a:pPr algn="ctr"/>
                      <a:r>
                        <a:rPr lang="en-GB" sz="1400" b="1" dirty="0" smtClean="0"/>
                        <a:t>3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/>
                        <a:t>BAJAN</a:t>
                      </a:r>
                    </a:p>
                    <a:p>
                      <a:pPr algn="ctr"/>
                      <a:r>
                        <a:rPr lang="en-GB" sz="1400" b="1" dirty="0" smtClean="0"/>
                        <a:t>29%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/>
                        <a:t>SUBEN</a:t>
                      </a:r>
                    </a:p>
                    <a:p>
                      <a:pPr algn="ctr"/>
                      <a:r>
                        <a:rPr lang="en-GB" sz="1400" b="1" dirty="0" smtClean="0"/>
                        <a:t>17%</a:t>
                      </a:r>
                      <a:endParaRPr lang="en-GB" sz="14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4 Rectángulo"/>
          <p:cNvSpPr/>
          <p:nvPr/>
        </p:nvSpPr>
        <p:spPr>
          <a:xfrm>
            <a:off x="395536" y="188640"/>
            <a:ext cx="23086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/>
              <a:t>SEPTIEMBRE 2012. </a:t>
            </a:r>
            <a:endParaRPr lang="es-E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539552" y="2276872"/>
            <a:ext cx="8229600" cy="3456384"/>
          </a:xfrm>
        </p:spPr>
        <p:txBody>
          <a:bodyPr/>
          <a:lstStyle/>
          <a:p>
            <a:r>
              <a:rPr lang="es-ES" dirty="0" smtClean="0"/>
              <a:t>Selectividad en Junio</a:t>
            </a:r>
          </a:p>
          <a:p>
            <a:r>
              <a:rPr lang="es-ES" dirty="0" smtClean="0"/>
              <a:t>18,19,20, y 21 de junio 2013</a:t>
            </a:r>
          </a:p>
          <a:p>
            <a:endParaRPr lang="es-ES" dirty="0" smtClean="0"/>
          </a:p>
          <a:p>
            <a:r>
              <a:rPr lang="es-ES" dirty="0" smtClean="0"/>
              <a:t>Selectividad en Septiembre</a:t>
            </a:r>
          </a:p>
          <a:p>
            <a:r>
              <a:rPr lang="es-ES" dirty="0" smtClean="0"/>
              <a:t>16,17,18, y 19 de Septiembre 2013</a:t>
            </a:r>
          </a:p>
          <a:p>
            <a:pPr>
              <a:buNone/>
            </a:pPr>
            <a:endParaRPr lang="es-ES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/>
          <a:lstStyle/>
          <a:p>
            <a:r>
              <a:rPr lang="es-ES" dirty="0" smtClean="0"/>
              <a:t> FECHAS   PAU  Curso 2012-13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5116024"/>
          </a:xfrm>
        </p:spPr>
        <p:txBody>
          <a:bodyPr>
            <a:normAutofit/>
          </a:bodyPr>
          <a:lstStyle/>
          <a:p>
            <a:r>
              <a:rPr lang="en-GB" dirty="0" err="1" smtClean="0"/>
              <a:t>Fase</a:t>
            </a:r>
            <a:r>
              <a:rPr lang="en-GB" dirty="0" smtClean="0"/>
              <a:t> Local 10 de </a:t>
            </a:r>
            <a:r>
              <a:rPr lang="en-GB" dirty="0" err="1" smtClean="0"/>
              <a:t>Marzo</a:t>
            </a:r>
            <a:r>
              <a:rPr lang="en-GB" dirty="0" smtClean="0"/>
              <a:t> de 2012</a:t>
            </a:r>
          </a:p>
          <a:p>
            <a:r>
              <a:rPr lang="es-ES" dirty="0" smtClean="0"/>
              <a:t>El examen comienza a las 11.00h aula 4 del edificio A4.</a:t>
            </a:r>
          </a:p>
          <a:p>
            <a:r>
              <a:rPr lang="es-ES" dirty="0" smtClean="0"/>
              <a:t>Primera parte: Cuestiones y primer problema de 11.00h a 12.15h</a:t>
            </a:r>
          </a:p>
          <a:p>
            <a:r>
              <a:rPr lang="es-ES" dirty="0" smtClean="0"/>
              <a:t>12.15h a 12.30h Descanso</a:t>
            </a:r>
          </a:p>
          <a:p>
            <a:r>
              <a:rPr lang="es-ES" dirty="0" smtClean="0"/>
              <a:t>Segunda parte: segundo y tercer problema de 12.30h a 14.00h.</a:t>
            </a:r>
          </a:p>
          <a:p>
            <a:r>
              <a:rPr lang="es-ES" dirty="0" smtClean="0">
                <a:hlinkClick r:id="rId2"/>
              </a:rPr>
              <a:t>EXAMEN FASE LOCAL</a:t>
            </a:r>
            <a:endParaRPr lang="es-ES" dirty="0" smtClean="0"/>
          </a:p>
          <a:p>
            <a:r>
              <a:rPr lang="es-ES" b="1" dirty="0" smtClean="0">
                <a:solidFill>
                  <a:schemeClr val="bg2">
                    <a:lumMod val="25000"/>
                  </a:schemeClr>
                </a:solidFill>
              </a:rPr>
              <a:t>PRÓXIMAS FECHAS,  el sábado 16 de marzo de 2013.</a:t>
            </a:r>
          </a:p>
          <a:p>
            <a:endParaRPr lang="es-ES" dirty="0" smtClean="0"/>
          </a:p>
          <a:p>
            <a:endParaRPr lang="en-GB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 smtClean="0"/>
              <a:t>Olimpiadas</a:t>
            </a:r>
            <a:r>
              <a:rPr lang="en-GB" dirty="0" smtClean="0"/>
              <a:t> de Física</a:t>
            </a:r>
            <a:br>
              <a:rPr lang="en-GB" dirty="0" smtClean="0"/>
            </a:br>
            <a:r>
              <a:rPr lang="en-GB" dirty="0" err="1" smtClean="0"/>
              <a:t>FASE</a:t>
            </a:r>
            <a:r>
              <a:rPr lang="en-GB" dirty="0" smtClean="0"/>
              <a:t> LOCAL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026563"/>
          </a:xfrm>
        </p:spPr>
        <p:txBody>
          <a:bodyPr/>
          <a:lstStyle/>
          <a:p>
            <a:r>
              <a:rPr lang="es-ES" dirty="0" smtClean="0"/>
              <a:t>Nº de alumnos: 29</a:t>
            </a:r>
          </a:p>
          <a:p>
            <a:r>
              <a:rPr lang="es-ES" dirty="0" smtClean="0"/>
              <a:t>Nº de </a:t>
            </a:r>
            <a:r>
              <a:rPr lang="es-ES" dirty="0" smtClean="0"/>
              <a:t>centros:11</a:t>
            </a:r>
            <a:endParaRPr lang="es-ES" dirty="0" smtClean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es-ES" dirty="0" smtClean="0"/>
              <a:t>Resultados la fase local</a:t>
            </a:r>
            <a:endParaRPr lang="es-ES" dirty="0"/>
          </a:p>
        </p:txBody>
      </p:sp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0" y="1988840"/>
          <a:ext cx="9144000" cy="4379555"/>
        </p:xfrm>
        <a:graphic>
          <a:graphicData uri="http://schemas.openxmlformats.org/drawingml/2006/table">
            <a:tbl>
              <a:tblPr/>
              <a:tblGrid>
                <a:gridCol w="776149"/>
                <a:gridCol w="2297576"/>
                <a:gridCol w="1436904"/>
                <a:gridCol w="1497173"/>
                <a:gridCol w="1228494"/>
                <a:gridCol w="1907704"/>
              </a:tblGrid>
              <a:tr h="5863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b="1" dirty="0">
                          <a:latin typeface="Times New Roman"/>
                          <a:ea typeface="Times New Roman"/>
                          <a:cs typeface="Times New Roman"/>
                        </a:rPr>
                        <a:t>Nº </a:t>
                      </a:r>
                      <a:r>
                        <a:rPr lang="es-ES" sz="1800" b="1" dirty="0" err="1">
                          <a:latin typeface="Times New Roman"/>
                          <a:ea typeface="Times New Roman"/>
                          <a:cs typeface="Times New Roman"/>
                        </a:rPr>
                        <a:t>Clasif</a:t>
                      </a:r>
                      <a:endParaRPr lang="es-ES" sz="18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919" marR="529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b="1">
                          <a:latin typeface="Times New Roman"/>
                          <a:ea typeface="Times New Roman"/>
                          <a:cs typeface="Times New Roman"/>
                        </a:rPr>
                        <a:t>Apellidos</a:t>
                      </a:r>
                    </a:p>
                  </a:txBody>
                  <a:tcPr marL="52919" marR="529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b="1">
                          <a:latin typeface="Times New Roman"/>
                          <a:ea typeface="Times New Roman"/>
                          <a:cs typeface="Times New Roman"/>
                        </a:rPr>
                        <a:t>Nombre</a:t>
                      </a:r>
                    </a:p>
                  </a:txBody>
                  <a:tcPr marL="52919" marR="529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b="1" dirty="0">
                          <a:latin typeface="Times New Roman"/>
                          <a:ea typeface="Times New Roman"/>
                          <a:cs typeface="Times New Roman"/>
                        </a:rPr>
                        <a:t>Centro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800" b="1" dirty="0">
                          <a:latin typeface="Times New Roman"/>
                          <a:ea typeface="Times New Roman"/>
                          <a:cs typeface="Times New Roman"/>
                        </a:rPr>
                        <a:t>    Nombre         </a:t>
                      </a:r>
                      <a:r>
                        <a:rPr lang="es-ES" sz="18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Localidad</a:t>
                      </a:r>
                      <a:endParaRPr lang="es-ES" sz="18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919" marR="529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Profesor</a:t>
                      </a:r>
                      <a:endParaRPr lang="es-ES" sz="18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919" marR="529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6351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1800" b="1" dirty="0">
                          <a:latin typeface="Times New Roman"/>
                          <a:ea typeface="Times New Roman"/>
                          <a:cs typeface="Times New Roman"/>
                        </a:rPr>
                        <a:t>1º</a:t>
                      </a:r>
                    </a:p>
                  </a:txBody>
                  <a:tcPr marL="52919" marR="529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1800" b="1" dirty="0">
                          <a:latin typeface="Times New Roman"/>
                          <a:ea typeface="Times New Roman"/>
                          <a:cs typeface="Times New Roman"/>
                        </a:rPr>
                        <a:t>Bermúdez Garrido </a:t>
                      </a:r>
                    </a:p>
                  </a:txBody>
                  <a:tcPr marL="52919" marR="529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1800" b="1">
                          <a:latin typeface="Times New Roman"/>
                          <a:ea typeface="Times New Roman"/>
                          <a:cs typeface="Times New Roman"/>
                        </a:rPr>
                        <a:t>Oscar</a:t>
                      </a:r>
                    </a:p>
                  </a:txBody>
                  <a:tcPr marL="52919" marR="529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1800" b="1">
                          <a:latin typeface="Times New Roman"/>
                          <a:ea typeface="Times New Roman"/>
                          <a:cs typeface="Times New Roman"/>
                        </a:rPr>
                        <a:t>IES San Felipe Neri</a:t>
                      </a:r>
                    </a:p>
                  </a:txBody>
                  <a:tcPr marL="52919" marR="529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1800" b="1">
                          <a:latin typeface="Times New Roman"/>
                          <a:ea typeface="Times New Roman"/>
                          <a:cs typeface="Times New Roman"/>
                        </a:rPr>
                        <a:t>Martos, Jaén</a:t>
                      </a:r>
                    </a:p>
                  </a:txBody>
                  <a:tcPr marL="52919" marR="529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1800" b="1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MªSoledad</a:t>
                      </a:r>
                      <a:r>
                        <a:rPr lang="es-ES" sz="1800" b="1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Castro Ruiz</a:t>
                      </a:r>
                      <a:endParaRPr lang="es-ES" sz="18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919" marR="529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6351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1800" b="1" dirty="0">
                          <a:latin typeface="Times New Roman"/>
                          <a:ea typeface="Times New Roman"/>
                          <a:cs typeface="Times New Roman"/>
                        </a:rPr>
                        <a:t>2º</a:t>
                      </a:r>
                    </a:p>
                  </a:txBody>
                  <a:tcPr marL="52919" marR="529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1800" b="1" dirty="0">
                          <a:latin typeface="Times New Roman"/>
                          <a:ea typeface="Times New Roman"/>
                          <a:cs typeface="Times New Roman"/>
                        </a:rPr>
                        <a:t>Castro Infantes</a:t>
                      </a:r>
                    </a:p>
                  </a:txBody>
                  <a:tcPr marL="52919" marR="529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1800" b="1">
                          <a:latin typeface="Times New Roman"/>
                          <a:ea typeface="Times New Roman"/>
                          <a:cs typeface="Times New Roman"/>
                        </a:rPr>
                        <a:t>Jesús</a:t>
                      </a:r>
                    </a:p>
                  </a:txBody>
                  <a:tcPr marL="52919" marR="529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1800" b="1">
                          <a:latin typeface="Times New Roman"/>
                          <a:ea typeface="Times New Roman"/>
                          <a:cs typeface="Times New Roman"/>
                        </a:rPr>
                        <a:t>IES Santísima Trinad </a:t>
                      </a:r>
                    </a:p>
                  </a:txBody>
                  <a:tcPr marL="52919" marR="529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1800" b="1" dirty="0">
                          <a:latin typeface="Times New Roman"/>
                          <a:ea typeface="Times New Roman"/>
                          <a:cs typeface="Times New Roman"/>
                        </a:rPr>
                        <a:t>Baeza, </a:t>
                      </a:r>
                      <a:endParaRPr lang="es-ES" sz="1800" b="1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18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Jaén</a:t>
                      </a:r>
                      <a:endParaRPr lang="es-ES" sz="18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919" marR="529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18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Salvador</a:t>
                      </a:r>
                      <a:r>
                        <a:rPr lang="es-ES" sz="1800" b="1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García Ramírez</a:t>
                      </a:r>
                      <a:endParaRPr lang="es-ES" sz="18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919" marR="529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6351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1800" b="1" dirty="0">
                          <a:latin typeface="Times New Roman"/>
                          <a:ea typeface="Times New Roman"/>
                          <a:cs typeface="Times New Roman"/>
                        </a:rPr>
                        <a:t>3º</a:t>
                      </a:r>
                    </a:p>
                  </a:txBody>
                  <a:tcPr marL="52919" marR="529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1800" b="1" dirty="0">
                          <a:latin typeface="Times New Roman"/>
                          <a:ea typeface="Times New Roman"/>
                          <a:cs typeface="Times New Roman"/>
                        </a:rPr>
                        <a:t>Gutierrez Ahumada</a:t>
                      </a:r>
                    </a:p>
                  </a:txBody>
                  <a:tcPr marL="52919" marR="529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1800" b="1" dirty="0">
                          <a:latin typeface="Times New Roman"/>
                          <a:ea typeface="Times New Roman"/>
                          <a:cs typeface="Times New Roman"/>
                        </a:rPr>
                        <a:t>Jose Ángel</a:t>
                      </a:r>
                    </a:p>
                  </a:txBody>
                  <a:tcPr marL="52919" marR="529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1800" b="1" dirty="0">
                          <a:latin typeface="Times New Roman"/>
                          <a:ea typeface="Times New Roman"/>
                          <a:cs typeface="Times New Roman"/>
                        </a:rPr>
                        <a:t>Colegio </a:t>
                      </a:r>
                      <a:r>
                        <a:rPr lang="es-ES" sz="1800" b="1" dirty="0" err="1">
                          <a:latin typeface="Times New Roman"/>
                          <a:ea typeface="Times New Roman"/>
                          <a:cs typeface="Times New Roman"/>
                        </a:rPr>
                        <a:t>Altocastillo</a:t>
                      </a:r>
                      <a:endParaRPr lang="es-ES" sz="18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919" marR="529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1800" b="1" dirty="0">
                          <a:latin typeface="Times New Roman"/>
                          <a:ea typeface="Times New Roman"/>
                          <a:cs typeface="Times New Roman"/>
                        </a:rPr>
                        <a:t>Jaén</a:t>
                      </a:r>
                    </a:p>
                  </a:txBody>
                  <a:tcPr marL="52919" marR="529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18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Luis Carlos Vida </a:t>
                      </a:r>
                      <a:r>
                        <a:rPr lang="es-ES" sz="1800" b="1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Sagrista</a:t>
                      </a:r>
                      <a:endParaRPr lang="es-ES" sz="18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919" marR="529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6351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1800" b="1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Sup</a:t>
                      </a:r>
                      <a:endParaRPr lang="es-ES" sz="18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919" marR="529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1800" b="1" dirty="0">
                          <a:latin typeface="Times New Roman"/>
                          <a:ea typeface="Times New Roman"/>
                          <a:cs typeface="Times New Roman"/>
                        </a:rPr>
                        <a:t>González Centeno  </a:t>
                      </a:r>
                    </a:p>
                  </a:txBody>
                  <a:tcPr marL="52919" marR="529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1800" b="1">
                          <a:latin typeface="Times New Roman"/>
                          <a:ea typeface="Times New Roman"/>
                          <a:cs typeface="Times New Roman"/>
                        </a:rPr>
                        <a:t>Ángel</a:t>
                      </a:r>
                    </a:p>
                  </a:txBody>
                  <a:tcPr marL="52919" marR="529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1800" b="1">
                          <a:latin typeface="Times New Roman"/>
                          <a:ea typeface="Times New Roman"/>
                          <a:cs typeface="Times New Roman"/>
                        </a:rPr>
                        <a:t>San Antonio de Padua</a:t>
                      </a:r>
                    </a:p>
                  </a:txBody>
                  <a:tcPr marL="52919" marR="529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1800" b="1" dirty="0">
                          <a:latin typeface="Times New Roman"/>
                          <a:ea typeface="Times New Roman"/>
                          <a:cs typeface="Times New Roman"/>
                        </a:rPr>
                        <a:t>Martos, Jaén</a:t>
                      </a:r>
                    </a:p>
                  </a:txBody>
                  <a:tcPr marL="52919" marR="529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18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Francisco</a:t>
                      </a:r>
                      <a:r>
                        <a:rPr lang="es-ES" sz="1800" b="1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Fernández López</a:t>
                      </a:r>
                      <a:endParaRPr lang="es-ES" sz="18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919" marR="529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6351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1800" b="1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Sup</a:t>
                      </a:r>
                      <a:endParaRPr lang="es-ES" sz="18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919" marR="529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1800" b="1" dirty="0">
                          <a:latin typeface="Times New Roman"/>
                          <a:ea typeface="Times New Roman"/>
                          <a:cs typeface="Times New Roman"/>
                        </a:rPr>
                        <a:t>Galán Serrano </a:t>
                      </a:r>
                    </a:p>
                  </a:txBody>
                  <a:tcPr marL="52919" marR="529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1800" b="1">
                          <a:latin typeface="Times New Roman"/>
                          <a:ea typeface="Times New Roman"/>
                          <a:cs typeface="Times New Roman"/>
                        </a:rPr>
                        <a:t>Juan Manuel</a:t>
                      </a:r>
                    </a:p>
                  </a:txBody>
                  <a:tcPr marL="52919" marR="529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1800" b="1" dirty="0" err="1">
                          <a:latin typeface="Times New Roman"/>
                          <a:ea typeface="Times New Roman"/>
                          <a:cs typeface="Times New Roman"/>
                        </a:rPr>
                        <a:t>IES</a:t>
                      </a:r>
                      <a:r>
                        <a:rPr lang="es-ES" sz="1800" b="1" dirty="0">
                          <a:latin typeface="Times New Roman"/>
                          <a:ea typeface="Times New Roman"/>
                          <a:cs typeface="Times New Roman"/>
                        </a:rPr>
                        <a:t> Virgen de la Cabeza</a:t>
                      </a:r>
                    </a:p>
                  </a:txBody>
                  <a:tcPr marL="52919" marR="529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18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Marmolejo </a:t>
                      </a:r>
                      <a:r>
                        <a:rPr lang="es-ES" sz="1800" b="1" dirty="0">
                          <a:latin typeface="Times New Roman"/>
                          <a:ea typeface="Times New Roman"/>
                          <a:cs typeface="Times New Roman"/>
                        </a:rPr>
                        <a:t>Jaén</a:t>
                      </a:r>
                    </a:p>
                  </a:txBody>
                  <a:tcPr marL="52919" marR="529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18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José </a:t>
                      </a:r>
                      <a:r>
                        <a:rPr lang="es-ES" sz="1800" b="1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Relaño</a:t>
                      </a:r>
                      <a:r>
                        <a:rPr lang="es-ES" sz="18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 Ruiz</a:t>
                      </a:r>
                      <a:endParaRPr lang="es-ES" sz="18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919" marR="529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6351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1800" b="1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Sup</a:t>
                      </a:r>
                      <a:endParaRPr lang="es-ES" sz="18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919" marR="529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1800" b="1" dirty="0">
                          <a:latin typeface="Times New Roman"/>
                          <a:ea typeface="Times New Roman"/>
                          <a:cs typeface="Times New Roman"/>
                        </a:rPr>
                        <a:t>Negrillo Cárdenas</a:t>
                      </a:r>
                    </a:p>
                  </a:txBody>
                  <a:tcPr marL="52919" marR="529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1800" b="1" dirty="0">
                          <a:latin typeface="Times New Roman"/>
                          <a:ea typeface="Times New Roman"/>
                          <a:cs typeface="Times New Roman"/>
                        </a:rPr>
                        <a:t>José</a:t>
                      </a:r>
                    </a:p>
                  </a:txBody>
                  <a:tcPr marL="52919" marR="529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1800" b="1" dirty="0" err="1">
                          <a:latin typeface="Times New Roman"/>
                          <a:ea typeface="Times New Roman"/>
                          <a:cs typeface="Times New Roman"/>
                        </a:rPr>
                        <a:t>IES</a:t>
                      </a:r>
                      <a:r>
                        <a:rPr lang="es-ES" sz="1800" b="1" dirty="0">
                          <a:latin typeface="Times New Roman"/>
                          <a:ea typeface="Times New Roman"/>
                          <a:cs typeface="Times New Roman"/>
                        </a:rPr>
                        <a:t> La Pandera</a:t>
                      </a:r>
                    </a:p>
                  </a:txBody>
                  <a:tcPr marL="52919" marR="529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1800" b="1" dirty="0">
                          <a:latin typeface="Times New Roman"/>
                          <a:ea typeface="Times New Roman"/>
                          <a:cs typeface="Times New Roman"/>
                        </a:rPr>
                        <a:t>Los Villares, Jaén</a:t>
                      </a:r>
                    </a:p>
                  </a:txBody>
                  <a:tcPr marL="52919" marR="529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18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Inés</a:t>
                      </a:r>
                      <a:r>
                        <a:rPr lang="es-ES" sz="1800" b="1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Rojas Duro</a:t>
                      </a:r>
                      <a:endParaRPr lang="es-ES" sz="18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919" marR="529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 descr="IMG_15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76672"/>
            <a:ext cx="5075546" cy="3383698"/>
          </a:xfrm>
          <a:prstGeom prst="rect">
            <a:avLst/>
          </a:prstGeom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179512" y="0"/>
            <a:ext cx="8085584" cy="476672"/>
          </a:xfrm>
        </p:spPr>
        <p:txBody>
          <a:bodyPr>
            <a:noAutofit/>
          </a:bodyPr>
          <a:lstStyle/>
          <a:p>
            <a:r>
              <a:rPr lang="es-ES" sz="2800" dirty="0" smtClean="0"/>
              <a:t>LOS GANADORES DE JAÉN</a:t>
            </a:r>
            <a:endParaRPr lang="es-ES" sz="2800" dirty="0"/>
          </a:p>
        </p:txBody>
      </p:sp>
      <p:pic>
        <p:nvPicPr>
          <p:cNvPr id="7" name="6 Imagen" descr="IMG_155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525349"/>
            <a:ext cx="4998975" cy="3332651"/>
          </a:xfrm>
          <a:prstGeom prst="rect">
            <a:avLst/>
          </a:prstGeom>
        </p:spPr>
      </p:pic>
      <p:pic>
        <p:nvPicPr>
          <p:cNvPr id="4" name="3 Marcador de contenido" descr="IMG_1546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4160726" y="476672"/>
            <a:ext cx="4983274" cy="3322182"/>
          </a:xfrm>
        </p:spPr>
      </p:pic>
      <p:pic>
        <p:nvPicPr>
          <p:cNvPr id="9" name="8 Imagen" descr="IMG_159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76464" y="3068960"/>
            <a:ext cx="5467536" cy="3789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4954555"/>
          </a:xfrm>
        </p:spPr>
        <p:txBody>
          <a:bodyPr>
            <a:normAutofit lnSpcReduction="10000"/>
          </a:bodyPr>
          <a:lstStyle/>
          <a:p>
            <a:endParaRPr lang="es-ES" dirty="0" smtClean="0"/>
          </a:p>
          <a:p>
            <a:r>
              <a:rPr lang="es-ES" dirty="0" smtClean="0"/>
              <a:t>20-23 de abril </a:t>
            </a:r>
          </a:p>
          <a:p>
            <a:r>
              <a:rPr lang="es-ES" dirty="0" smtClean="0"/>
              <a:t>Viernes 20: Llegada y recepción.</a:t>
            </a:r>
          </a:p>
          <a:p>
            <a:r>
              <a:rPr lang="es-ES" dirty="0" smtClean="0"/>
              <a:t>Sábado 21: </a:t>
            </a:r>
          </a:p>
          <a:p>
            <a:pPr lvl="1"/>
            <a:r>
              <a:rPr lang="es-ES" dirty="0" smtClean="0"/>
              <a:t>10.00h prueba experimental 4h.</a:t>
            </a:r>
          </a:p>
          <a:p>
            <a:pPr lvl="1"/>
            <a:r>
              <a:rPr lang="es-ES" dirty="0" smtClean="0"/>
              <a:t>Comida.</a:t>
            </a:r>
          </a:p>
          <a:p>
            <a:pPr lvl="1"/>
            <a:r>
              <a:rPr lang="es-ES" dirty="0" smtClean="0"/>
              <a:t>16.30h prueba teórica 4h.</a:t>
            </a:r>
          </a:p>
          <a:p>
            <a:r>
              <a:rPr lang="es-ES" dirty="0" smtClean="0"/>
              <a:t>Domingo libre.</a:t>
            </a:r>
          </a:p>
          <a:p>
            <a:r>
              <a:rPr lang="es-ES" dirty="0" smtClean="0"/>
              <a:t>Lunes 23 de abril: 11 h Jornada de clausura y proclamación de ganadores.</a:t>
            </a:r>
          </a:p>
          <a:p>
            <a:r>
              <a:rPr lang="es-ES" dirty="0" smtClean="0">
                <a:hlinkClick r:id="rId2"/>
              </a:rPr>
              <a:t>Examen</a:t>
            </a:r>
            <a:r>
              <a:rPr lang="es-ES" dirty="0" smtClean="0"/>
              <a:t> </a:t>
            </a:r>
          </a:p>
          <a:p>
            <a:r>
              <a:rPr lang="es-ES" dirty="0" smtClean="0">
                <a:hlinkClick r:id="rId3"/>
              </a:rPr>
              <a:t>Medallero</a:t>
            </a:r>
            <a:endParaRPr lang="es-ES" dirty="0" smtClean="0"/>
          </a:p>
          <a:p>
            <a:endParaRPr lang="es-ES" dirty="0" smtClean="0"/>
          </a:p>
          <a:p>
            <a:pPr>
              <a:buNone/>
            </a:pPr>
            <a:endParaRPr lang="es-ES" dirty="0" smtClean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Fase Nacional: Bilbao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SAM_28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323528" y="2204865"/>
            <a:ext cx="8229600" cy="1872208"/>
          </a:xfrm>
        </p:spPr>
        <p:txBody>
          <a:bodyPr>
            <a:normAutofit fontScale="92500" lnSpcReduction="20000"/>
          </a:bodyPr>
          <a:lstStyle/>
          <a:p>
            <a:endParaRPr lang="es-ES" dirty="0" smtClean="0"/>
          </a:p>
          <a:p>
            <a:pPr>
              <a:buNone/>
            </a:pPr>
            <a:endParaRPr lang="es-ES" dirty="0" smtClean="0">
              <a:hlinkClick r:id="rId2"/>
            </a:endParaRPr>
          </a:p>
          <a:p>
            <a:endParaRPr lang="es-ES" dirty="0" smtClean="0">
              <a:hlinkClick r:id="rId2"/>
            </a:endParaRPr>
          </a:p>
          <a:p>
            <a:r>
              <a:rPr lang="es-ES" dirty="0" smtClean="0">
                <a:hlinkClick r:id="rId2"/>
              </a:rPr>
              <a:t>Pruebas</a:t>
            </a:r>
            <a:endParaRPr lang="es-ES" dirty="0" smtClean="0"/>
          </a:p>
          <a:p>
            <a:r>
              <a:rPr lang="es-ES" dirty="0" smtClean="0">
                <a:hlinkClick r:id="rId3"/>
              </a:rPr>
              <a:t>Nota de prensa</a:t>
            </a:r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467544" y="836712"/>
            <a:ext cx="8435280" cy="1714202"/>
          </a:xfrm>
        </p:spPr>
        <p:txBody>
          <a:bodyPr>
            <a:normAutofit fontScale="90000"/>
          </a:bodyPr>
          <a:lstStyle/>
          <a:p>
            <a:r>
              <a:rPr lang="es-ES" sz="3600" dirty="0" smtClean="0"/>
              <a:t>OLIMPIADA IBEROAMERICANA DE FÍSICA</a:t>
            </a:r>
            <a:br>
              <a:rPr lang="es-ES" sz="3600" dirty="0" smtClean="0"/>
            </a:br>
            <a:r>
              <a:rPr lang="es-ES" dirty="0" smtClean="0"/>
              <a:t>GRANADA: </a:t>
            </a:r>
            <a:r>
              <a:rPr lang="es-ES" sz="3600" dirty="0" smtClean="0"/>
              <a:t>10-22 de Septiembre 2012</a:t>
            </a:r>
            <a:endParaRPr lang="es-ES" sz="3600" dirty="0"/>
          </a:p>
        </p:txBody>
      </p:sp>
      <p:sp>
        <p:nvSpPr>
          <p:cNvPr id="4" name="3 CuadroTexto"/>
          <p:cNvSpPr txBox="1"/>
          <p:nvPr/>
        </p:nvSpPr>
        <p:spPr>
          <a:xfrm>
            <a:off x="827584" y="4509120"/>
            <a:ext cx="68820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chemeClr val="bg2">
                    <a:lumMod val="25000"/>
                  </a:schemeClr>
                </a:solidFill>
              </a:rPr>
              <a:t>MUCHAS GRACIAS POR VUESTRA ASISTENCIA</a:t>
            </a:r>
          </a:p>
          <a:p>
            <a:endParaRPr lang="en-GB" sz="2400" b="1" dirty="0" smtClean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GB" sz="2400" b="1" dirty="0" smtClean="0">
                <a:solidFill>
                  <a:schemeClr val="bg2">
                    <a:lumMod val="25000"/>
                  </a:schemeClr>
                </a:solidFill>
                <a:hlinkClick r:id="rId4"/>
              </a:rPr>
              <a:t>Enlace </a:t>
            </a:r>
            <a:r>
              <a:rPr lang="en-GB" sz="2400" b="1" dirty="0" err="1" smtClean="0">
                <a:solidFill>
                  <a:schemeClr val="bg2">
                    <a:lumMod val="25000"/>
                  </a:schemeClr>
                </a:solidFill>
                <a:hlinkClick r:id="rId4"/>
              </a:rPr>
              <a:t>exámenes</a:t>
            </a:r>
            <a:r>
              <a:rPr lang="en-GB" sz="2400" b="1" dirty="0" smtClean="0">
                <a:solidFill>
                  <a:schemeClr val="bg2">
                    <a:lumMod val="25000"/>
                  </a:schemeClr>
                </a:solidFill>
                <a:hlinkClick r:id="rId4"/>
              </a:rPr>
              <a:t> y </a:t>
            </a:r>
            <a:r>
              <a:rPr lang="en-GB" sz="2400" b="1" dirty="0" err="1" smtClean="0">
                <a:solidFill>
                  <a:schemeClr val="bg2">
                    <a:lumMod val="25000"/>
                  </a:schemeClr>
                </a:solidFill>
                <a:hlinkClick r:id="rId4"/>
              </a:rPr>
              <a:t>orientaciones</a:t>
            </a:r>
            <a:r>
              <a:rPr lang="en-GB" sz="2400" b="1" dirty="0" smtClean="0">
                <a:solidFill>
                  <a:schemeClr val="bg2">
                    <a:lumMod val="25000"/>
                  </a:schemeClr>
                </a:solidFill>
                <a:hlinkClick r:id="rId4"/>
              </a:rPr>
              <a:t> PAU</a:t>
            </a:r>
            <a:endParaRPr lang="en-GB" sz="2400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 descr="UNIVERSIDAD GLOBAL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75656" y="404664"/>
            <a:ext cx="6415855" cy="5472608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395536" y="332656"/>
            <a:ext cx="8424936" cy="79208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683568" y="332656"/>
            <a:ext cx="7797552" cy="926976"/>
          </a:xfrm>
        </p:spPr>
        <p:txBody>
          <a:bodyPr>
            <a:normAutofit/>
          </a:bodyPr>
          <a:lstStyle/>
          <a:p>
            <a:r>
              <a:rPr lang="en-GB" sz="2800" dirty="0" smtClean="0"/>
              <a:t>  RESULTADOS PAU UNIVERSIDAD DE JAÉN</a:t>
            </a:r>
            <a:endParaRPr lang="en-GB" sz="2800" dirty="0"/>
          </a:p>
        </p:txBody>
      </p:sp>
      <p:grpSp>
        <p:nvGrpSpPr>
          <p:cNvPr id="22" name="21 Grupo"/>
          <p:cNvGrpSpPr/>
          <p:nvPr/>
        </p:nvGrpSpPr>
        <p:grpSpPr>
          <a:xfrm>
            <a:off x="7452320" y="3284984"/>
            <a:ext cx="955075" cy="276999"/>
            <a:chOff x="7380312" y="4033898"/>
            <a:chExt cx="955075" cy="276999"/>
          </a:xfrm>
        </p:grpSpPr>
        <p:cxnSp>
          <p:nvCxnSpPr>
            <p:cNvPr id="10" name="9 Conector recto de flecha"/>
            <p:cNvCxnSpPr/>
            <p:nvPr/>
          </p:nvCxnSpPr>
          <p:spPr>
            <a:xfrm>
              <a:off x="7380312" y="4149080"/>
              <a:ext cx="36004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14 CuadroTexto"/>
            <p:cNvSpPr txBox="1"/>
            <p:nvPr/>
          </p:nvSpPr>
          <p:spPr>
            <a:xfrm>
              <a:off x="7740352" y="4033898"/>
              <a:ext cx="59503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sz="1200" b="1" dirty="0" smtClean="0">
                  <a:solidFill>
                    <a:schemeClr val="bg2">
                      <a:lumMod val="25000"/>
                    </a:schemeClr>
                  </a:solidFill>
                  <a:latin typeface="Arial Black" pitchFamily="34" charset="0"/>
                </a:rPr>
                <a:t>9,4%</a:t>
              </a:r>
              <a:endParaRPr lang="en-GB" sz="1200" b="1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endParaRPr>
            </a:p>
          </p:txBody>
        </p:sp>
      </p:grpSp>
      <p:grpSp>
        <p:nvGrpSpPr>
          <p:cNvPr id="21" name="20 Grupo"/>
          <p:cNvGrpSpPr/>
          <p:nvPr/>
        </p:nvGrpSpPr>
        <p:grpSpPr>
          <a:xfrm>
            <a:off x="7380312" y="5085184"/>
            <a:ext cx="985659" cy="276999"/>
            <a:chOff x="7380312" y="5805264"/>
            <a:chExt cx="985659" cy="276999"/>
          </a:xfrm>
        </p:grpSpPr>
        <p:cxnSp>
          <p:nvCxnSpPr>
            <p:cNvPr id="19" name="18 Conector recto de flecha"/>
            <p:cNvCxnSpPr/>
            <p:nvPr/>
          </p:nvCxnSpPr>
          <p:spPr>
            <a:xfrm>
              <a:off x="7380312" y="5949280"/>
              <a:ext cx="36004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19 CuadroTexto"/>
            <p:cNvSpPr txBox="1"/>
            <p:nvPr/>
          </p:nvSpPr>
          <p:spPr>
            <a:xfrm>
              <a:off x="7668344" y="5805264"/>
              <a:ext cx="69762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sz="1200" b="1" dirty="0" smtClean="0">
                  <a:solidFill>
                    <a:schemeClr val="bg2">
                      <a:lumMod val="25000"/>
                    </a:schemeClr>
                  </a:solidFill>
                  <a:latin typeface="Arial Black" pitchFamily="34" charset="0"/>
                </a:rPr>
                <a:t>17,4%</a:t>
              </a:r>
              <a:endParaRPr lang="en-GB" sz="1200" b="1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_imagen_de_Alhambra_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929390" y="0"/>
            <a:ext cx="1007339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UNIVERSIDAD GLOBAL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71424" y="692697"/>
            <a:ext cx="9215424" cy="54305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9 Grupo"/>
          <p:cNvGrpSpPr/>
          <p:nvPr/>
        </p:nvGrpSpPr>
        <p:grpSpPr>
          <a:xfrm>
            <a:off x="251520" y="260648"/>
            <a:ext cx="8568952" cy="6404944"/>
            <a:chOff x="251520" y="260648"/>
            <a:chExt cx="8568952" cy="6404944"/>
          </a:xfrm>
        </p:grpSpPr>
        <p:grpSp>
          <p:nvGrpSpPr>
            <p:cNvPr id="8" name="7 Grupo"/>
            <p:cNvGrpSpPr/>
            <p:nvPr/>
          </p:nvGrpSpPr>
          <p:grpSpPr>
            <a:xfrm>
              <a:off x="251520" y="836712"/>
              <a:ext cx="7416824" cy="5828880"/>
              <a:chOff x="251520" y="836712"/>
              <a:chExt cx="7416824" cy="5828880"/>
            </a:xfrm>
          </p:grpSpPr>
          <p:pic>
            <p:nvPicPr>
              <p:cNvPr id="3" name="2 Imagen" descr="UNIVERSIDAD JUNIO.jpg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755576" y="836712"/>
                <a:ext cx="6912768" cy="5828880"/>
              </a:xfrm>
              <a:prstGeom prst="rect">
                <a:avLst/>
              </a:prstGeom>
            </p:spPr>
          </p:pic>
          <p:sp>
            <p:nvSpPr>
              <p:cNvPr id="7" name="6 Flecha derecha"/>
              <p:cNvSpPr/>
              <p:nvPr/>
            </p:nvSpPr>
            <p:spPr>
              <a:xfrm>
                <a:off x="251520" y="3933056"/>
                <a:ext cx="762384" cy="144016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9" name="8 Grupo"/>
            <p:cNvGrpSpPr/>
            <p:nvPr/>
          </p:nvGrpSpPr>
          <p:grpSpPr>
            <a:xfrm>
              <a:off x="323528" y="260648"/>
              <a:ext cx="8496944" cy="998984"/>
              <a:chOff x="323528" y="260648"/>
              <a:chExt cx="8496944" cy="998984"/>
            </a:xfrm>
          </p:grpSpPr>
          <p:sp>
            <p:nvSpPr>
              <p:cNvPr id="5" name="4 Rectángulo"/>
              <p:cNvSpPr/>
              <p:nvPr/>
            </p:nvSpPr>
            <p:spPr>
              <a:xfrm>
                <a:off x="323528" y="260648"/>
                <a:ext cx="8496944" cy="72008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" name="2 Título"/>
              <p:cNvSpPr txBox="1">
                <a:spLocks/>
              </p:cNvSpPr>
              <p:nvPr/>
            </p:nvSpPr>
            <p:spPr>
              <a:xfrm>
                <a:off x="611560" y="332656"/>
                <a:ext cx="7797552" cy="926976"/>
              </a:xfrm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2"/>
                    </a:solidFill>
                    <a:effectLst>
                      <a:outerShdw blurRad="31750" dist="25400" dir="5400000" algn="tl" rotWithShape="0">
                        <a:srgbClr val="000000">
                          <a:alpha val="25000"/>
                        </a:srgbClr>
                      </a:outerShdw>
                    </a:effectLst>
                    <a:uLnTx/>
                    <a:uFillTx/>
                    <a:latin typeface="+mj-lt"/>
                    <a:ea typeface="+mj-ea"/>
                    <a:cs typeface="+mj-cs"/>
                  </a:rPr>
                  <a:t>  RESULTADOS PAU UNIVERSIDAD DE JAÉN</a:t>
                </a:r>
                <a:endPara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>
                    <a:outerShdw blurRad="31750" dist="25400" dir="5400000" algn="tl" rotWithShape="0">
                      <a:srgbClr val="000000">
                        <a:alpha val="25000"/>
                      </a:srgbClr>
                    </a:outerShdw>
                  </a:effectLst>
                  <a:uLnTx/>
                  <a:uFillTx/>
                  <a:latin typeface="+mj-lt"/>
                  <a:ea typeface="+mj-ea"/>
                  <a:cs typeface="+mj-cs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UNIVERSIDAD JUNIO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47513"/>
            <a:ext cx="9144000" cy="53629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11 Grupo"/>
          <p:cNvGrpSpPr/>
          <p:nvPr/>
        </p:nvGrpSpPr>
        <p:grpSpPr>
          <a:xfrm>
            <a:off x="323528" y="260648"/>
            <a:ext cx="8496944" cy="6406104"/>
            <a:chOff x="323528" y="260648"/>
            <a:chExt cx="8496944" cy="6406104"/>
          </a:xfrm>
        </p:grpSpPr>
        <p:grpSp>
          <p:nvGrpSpPr>
            <p:cNvPr id="10" name="9 Grupo"/>
            <p:cNvGrpSpPr/>
            <p:nvPr/>
          </p:nvGrpSpPr>
          <p:grpSpPr>
            <a:xfrm>
              <a:off x="323528" y="260648"/>
              <a:ext cx="8496944" cy="6406104"/>
              <a:chOff x="323528" y="260648"/>
              <a:chExt cx="8496944" cy="6406104"/>
            </a:xfrm>
          </p:grpSpPr>
          <p:pic>
            <p:nvPicPr>
              <p:cNvPr id="9" name="8 Imagen" descr="UNIVERSIDAD SEPTIEMBRE.png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187624" y="908720"/>
                <a:ext cx="6849150" cy="5758032"/>
              </a:xfrm>
              <a:prstGeom prst="rect">
                <a:avLst/>
              </a:prstGeom>
            </p:spPr>
          </p:pic>
          <p:grpSp>
            <p:nvGrpSpPr>
              <p:cNvPr id="8" name="8 Grupo"/>
              <p:cNvGrpSpPr/>
              <p:nvPr/>
            </p:nvGrpSpPr>
            <p:grpSpPr>
              <a:xfrm>
                <a:off x="323528" y="260648"/>
                <a:ext cx="8496944" cy="998984"/>
                <a:chOff x="323528" y="260648"/>
                <a:chExt cx="8496944" cy="998984"/>
              </a:xfrm>
            </p:grpSpPr>
            <p:sp>
              <p:nvSpPr>
                <p:cNvPr id="5" name="4 Rectángulo"/>
                <p:cNvSpPr/>
                <p:nvPr/>
              </p:nvSpPr>
              <p:spPr>
                <a:xfrm>
                  <a:off x="323528" y="260648"/>
                  <a:ext cx="8496944" cy="720080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" name="2 Título"/>
                <p:cNvSpPr txBox="1">
                  <a:spLocks/>
                </p:cNvSpPr>
                <p:nvPr/>
              </p:nvSpPr>
              <p:spPr>
                <a:xfrm>
                  <a:off x="611560" y="332656"/>
                  <a:ext cx="7797552" cy="926976"/>
                </a:xfrm>
                <a:prstGeom prst="rect">
                  <a:avLst/>
                </a:prstGeom>
              </p:spPr>
              <p:txBody>
                <a:bodyPr>
                  <a:norm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28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chemeClr val="tx2"/>
                      </a:solidFill>
                      <a:effectLst>
                        <a:outerShdw blurRad="31750" dist="25400" dir="5400000" algn="tl" rotWithShape="0">
                          <a:srgbClr val="000000">
                            <a:alpha val="25000"/>
                          </a:srgbClr>
                        </a:outerShdw>
                      </a:effectLst>
                      <a:uLnTx/>
                      <a:uFillTx/>
                      <a:latin typeface="+mj-lt"/>
                      <a:ea typeface="+mj-ea"/>
                      <a:cs typeface="+mj-cs"/>
                    </a:rPr>
                    <a:t>  RESULTADOS PAU UNIVERSIDAD DE JAÉN</a:t>
                  </a:r>
                  <a:endParaRPr kumimoji="0" lang="en-GB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>
                      <a:outerShdw blurRad="31750" dist="25400" dir="5400000" algn="tl" rotWithShape="0">
                        <a:srgbClr val="000000">
                          <a:alpha val="25000"/>
                        </a:srgbClr>
                      </a:outerShdw>
                    </a:effectLst>
                    <a:uLnTx/>
                    <a:uFillTx/>
                    <a:latin typeface="+mj-lt"/>
                    <a:ea typeface="+mj-ea"/>
                    <a:cs typeface="+mj-cs"/>
                  </a:endParaRPr>
                </a:p>
              </p:txBody>
            </p:sp>
          </p:grpSp>
        </p:grpSp>
        <p:sp>
          <p:nvSpPr>
            <p:cNvPr id="11" name="10 Flecha derecha"/>
            <p:cNvSpPr/>
            <p:nvPr/>
          </p:nvSpPr>
          <p:spPr>
            <a:xfrm>
              <a:off x="1043608" y="4005064"/>
              <a:ext cx="618368" cy="12459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UNIVERSIDAD SEPTIEMB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18098"/>
            <a:ext cx="9144000" cy="56218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800" dirty="0" smtClean="0"/>
              <a:t>ANÁLISIS DE LOS RESULTADOS</a:t>
            </a:r>
            <a:br>
              <a:rPr lang="es-ES" sz="2800" dirty="0" smtClean="0"/>
            </a:br>
            <a:r>
              <a:rPr lang="es-ES" sz="2800" dirty="0" smtClean="0"/>
              <a:t>(</a:t>
            </a:r>
            <a:r>
              <a:rPr lang="en-GB" sz="2800" dirty="0" smtClean="0"/>
              <a:t>19-22  </a:t>
            </a:r>
            <a:r>
              <a:rPr lang="en-GB" sz="2800" dirty="0" err="1" smtClean="0"/>
              <a:t>Junio</a:t>
            </a:r>
            <a:r>
              <a:rPr lang="en-GB" sz="2800" dirty="0" smtClean="0"/>
              <a:t> 2012)</a:t>
            </a:r>
            <a:endParaRPr lang="es-ES" sz="2800" dirty="0"/>
          </a:p>
        </p:txBody>
      </p:sp>
      <p:graphicFrame>
        <p:nvGraphicFramePr>
          <p:cNvPr id="4" name="9 Gráfic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521150923"/>
              </p:ext>
            </p:extLst>
          </p:nvPr>
        </p:nvGraphicFramePr>
        <p:xfrm>
          <a:off x="457200" y="1481138"/>
          <a:ext cx="8229600" cy="4525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urrencia">
  <a:themeElements>
    <a:clrScheme name="Concurrencia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urrencia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urrencia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721</TotalTime>
  <Words>1325</Words>
  <Application>Microsoft Office PowerPoint</Application>
  <PresentationFormat>Presentación en pantalla (4:3)</PresentationFormat>
  <Paragraphs>272</Paragraphs>
  <Slides>30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1" baseType="lpstr">
      <vt:lpstr>Concurrencia</vt:lpstr>
      <vt:lpstr>Primera reunión de coordinación de Física</vt:lpstr>
      <vt:lpstr>Diapositiva 2</vt:lpstr>
      <vt:lpstr>  RESULTADOS PAU UNIVERSIDAD DE JAÉN</vt:lpstr>
      <vt:lpstr>Diapositiva 4</vt:lpstr>
      <vt:lpstr>Diapositiva 5</vt:lpstr>
      <vt:lpstr>Diapositiva 6</vt:lpstr>
      <vt:lpstr>Diapositiva 7</vt:lpstr>
      <vt:lpstr>Diapositiva 8</vt:lpstr>
      <vt:lpstr>ANÁLISIS DE LOS RESULTADOS (19-22  Junio 2012)</vt:lpstr>
      <vt:lpstr>Diapositiva 10</vt:lpstr>
      <vt:lpstr>Diapositiva 11</vt:lpstr>
      <vt:lpstr>Diapositiva 12</vt:lpstr>
      <vt:lpstr>Diapositiva 13</vt:lpstr>
      <vt:lpstr>RECLAMACIONES Y SEGUNDAS CORRECCIONES</vt:lpstr>
      <vt:lpstr>RECLAMACIONES Y SEGUNDAS CORRECCIONES</vt:lpstr>
      <vt:lpstr>ANÁLISIS DE LOS RESULTADOS (12-17 septiembre 2012)</vt:lpstr>
      <vt:lpstr>Diapositiva 17</vt:lpstr>
      <vt:lpstr>Diapositiva 18</vt:lpstr>
      <vt:lpstr>Diapositiva 19</vt:lpstr>
      <vt:lpstr>Diapositiva 20</vt:lpstr>
      <vt:lpstr>RECLAMACIONES Y SEGUNDAS CORRECCIONES</vt:lpstr>
      <vt:lpstr>RECLAMACIONES Y SEGUNDAS CORRECCIONES</vt:lpstr>
      <vt:lpstr> FECHAS   PAU  Curso 2012-13</vt:lpstr>
      <vt:lpstr>Olimpiadas de Física FASE LOCAL</vt:lpstr>
      <vt:lpstr>Resultados la fase local</vt:lpstr>
      <vt:lpstr>LOS GANADORES DE JAÉN</vt:lpstr>
      <vt:lpstr>Fase Nacional: Bilbao</vt:lpstr>
      <vt:lpstr>Diapositiva 28</vt:lpstr>
      <vt:lpstr>OLIMPIADA IBEROAMERICANA DE FÍSICA GRANADA: 10-22 de Septiembre 2012</vt:lpstr>
      <vt:lpstr>Diapositiva 30</vt:lpstr>
    </vt:vector>
  </TitlesOfParts>
  <Company>Universidad de Jaén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Elena</dc:creator>
  <cp:lastModifiedBy> </cp:lastModifiedBy>
  <cp:revision>86</cp:revision>
  <dcterms:created xsi:type="dcterms:W3CDTF">2012-11-12T10:12:25Z</dcterms:created>
  <dcterms:modified xsi:type="dcterms:W3CDTF">2012-11-19T19:35:13Z</dcterms:modified>
</cp:coreProperties>
</file>